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Roboto"/>
      <p:regular r:id="rId40"/>
      <p:bold r:id="rId41"/>
      <p:italic r:id="rId42"/>
      <p:boldItalic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GoogleSlidesCustomDataVersion2">
      <go:slidesCustomData xmlns:go="http://customooxmlschemas.google.com/" r:id="rId48" roundtripDataSignature="AMtx7mgAw4Oz5LEHDiSCDlXkwQ1ROt6O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4893CA-E532-4D2F-9E41-2C0B58DDC1C1}">
  <a:tblStyle styleId="{8F4893CA-E532-4D2F-9E41-2C0B58DDC1C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8"/>
          </a:solidFill>
        </a:fill>
      </a:tcStyle>
    </a:wholeTbl>
    <a:band1H>
      <a:tcTxStyle/>
      <a:tcStyle>
        <a:fill>
          <a:solidFill>
            <a:srgbClr val="CACCCE"/>
          </a:solidFill>
        </a:fill>
      </a:tcStyle>
    </a:band1H>
    <a:band2H>
      <a:tcTxStyle/>
    </a:band2H>
    <a:band1V>
      <a:tcTxStyle/>
      <a:tcStyle>
        <a:fill>
          <a:solidFill>
            <a:srgbClr val="CACCCE"/>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E6FB7FD-00B6-420F-8A7E-2AB6EA0E386D}" styleName="Table_1">
    <a:wholeTbl>
      <a:tcTxStyle b="off" i="off">
        <a:font>
          <a:latin typeface="Arial"/>
          <a:ea typeface="Arial"/>
          <a:cs typeface="Arial"/>
        </a:font>
        <a:schemeClr val="dk1"/>
      </a:tcTxStyle>
      <a:tcStyle>
        <a:tcBdr>
          <a:left>
            <a:ln cap="flat" cmpd="sng" w="12700">
              <a:solidFill>
                <a:schemeClr val="accent4"/>
              </a:solidFill>
              <a:prstDash val="solid"/>
              <a:round/>
              <a:headEnd len="sm" w="sm" type="none"/>
              <a:tailEnd len="sm" w="sm" type="none"/>
            </a:ln>
          </a:left>
          <a:right>
            <a:ln cap="flat" cmpd="sng" w="12700">
              <a:solidFill>
                <a:schemeClr val="accent4"/>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12700">
              <a:solidFill>
                <a:schemeClr val="accent4"/>
              </a:solidFill>
              <a:prstDash val="solid"/>
              <a:round/>
              <a:headEnd len="sm" w="sm" type="none"/>
              <a:tailEnd len="sm" w="sm" type="none"/>
            </a:ln>
          </a:insideH>
          <a:insideV>
            <a:ln cap="flat" cmpd="sng" w="12700">
              <a:solidFill>
                <a:schemeClr val="accent4"/>
              </a:solidFill>
              <a:prstDash val="solid"/>
              <a:round/>
              <a:headEnd len="sm" w="sm" type="none"/>
              <a:tailEnd len="sm" w="sm" type="none"/>
            </a:ln>
          </a:insideV>
        </a:tcBdr>
        <a:fill>
          <a:solidFill>
            <a:srgbClr val="F3E9E8"/>
          </a:solidFill>
        </a:fill>
      </a:tcStyle>
    </a:wholeTbl>
    <a:band1H>
      <a:tcTxStyle b="off" i="off"/>
      <a:tcStyle>
        <a:fill>
          <a:solidFill>
            <a:srgbClr val="E6D0CD"/>
          </a:solidFill>
        </a:fill>
      </a:tcStyle>
    </a:band1H>
    <a:band2H>
      <a:tcTxStyle b="off" i="off"/>
    </a:band2H>
    <a:band1V>
      <a:tcTxStyle b="off" i="off"/>
      <a:tcStyle>
        <a:fill>
          <a:solidFill>
            <a:srgbClr val="E6D0CD"/>
          </a:solidFill>
        </a:fill>
      </a:tcStyle>
    </a:band1V>
    <a:band2V>
      <a:tcTxStyle b="off" i="off"/>
    </a:band2V>
    <a:lastCol>
      <a:tcTxStyle b="on" i="off"/>
    </a:lastCol>
    <a:firstCol>
      <a:tcTxStyle b="on" i="off"/>
    </a:firstCol>
    <a:lastRow>
      <a:tcTxStyle b="on" i="off"/>
      <a:tcStyle>
        <a:tcBdr>
          <a:top>
            <a:ln cap="flat" cmpd="sng" w="25400">
              <a:solidFill>
                <a:schemeClr val="accent4"/>
              </a:solidFill>
              <a:prstDash val="solid"/>
              <a:round/>
              <a:headEnd len="sm" w="sm" type="none"/>
              <a:tailEnd len="sm" w="sm" type="none"/>
            </a:ln>
          </a:top>
        </a:tcBdr>
        <a:fill>
          <a:solidFill>
            <a:srgbClr val="F3E9E8"/>
          </a:solidFill>
        </a:fill>
      </a:tcStyle>
    </a:lastRow>
    <a:seCell>
      <a:tcTxStyle b="off" i="off"/>
    </a:seCell>
    <a:swCell>
      <a:tcTxStyle b="off" i="off"/>
    </a:swCell>
    <a:firstRow>
      <a:tcTxStyle b="on" i="off"/>
      <a:tcStyle>
        <a:fill>
          <a:solidFill>
            <a:srgbClr val="F3E9E8"/>
          </a:solidFill>
        </a:fill>
      </a:tcStyle>
    </a:firstRow>
    <a:neCell>
      <a:tcTxStyle b="off" i="off"/>
    </a:neCell>
    <a:nwCell>
      <a:tcTxStyle b="off" i="off"/>
    </a:nwCell>
  </a:tblStyle>
  <a:tblStyle styleId="{EE10F262-44B6-4BD0-9069-D978303F311F}" styleName="Table_2">
    <a:wholeTbl>
      <a:tcTxStyle b="off" i="off">
        <a:font>
          <a:latin typeface="Calibri"/>
          <a:ea typeface="Calibri"/>
          <a:cs typeface="Calibri"/>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chemeClr val="accent1"/>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1">
              <a:alpha val="40000"/>
            </a:schemeClr>
          </a:solidFill>
        </a:fill>
      </a:tcStyle>
    </a:band1H>
    <a:band2H>
      <a:tcTxStyle b="off" i="off"/>
    </a:band2H>
    <a:band1V>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fill>
          <a:solidFill>
            <a:schemeClr val="accent1">
              <a:alpha val="40000"/>
            </a:schemeClr>
          </a:solidFill>
        </a:fill>
      </a:tcStyle>
    </a:band1V>
    <a:band2V>
      <a:tcTxStyle b="off" i="off"/>
    </a:band2V>
    <a:la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b="off" i="off"/>
    </a:seCell>
    <a:swCell>
      <a:tcTxStyle b="off" i="off"/>
    </a:swCell>
    <a:firstRow>
      <a:tcTxStyle b="on" i="off">
        <a:font>
          <a:latin typeface="Calibri"/>
          <a:ea typeface="Calibri"/>
          <a:cs typeface="Calibri"/>
        </a:font>
        <a:schemeClr val="lt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3.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5.xml"/><Relationship Id="rId44" Type="http://schemas.openxmlformats.org/officeDocument/2006/relationships/font" Target="fonts/Merriweather-regular.fntdata"/><Relationship Id="rId21" Type="http://schemas.openxmlformats.org/officeDocument/2006/relationships/slide" Target="slides/slide14.xml"/><Relationship Id="rId43" Type="http://schemas.openxmlformats.org/officeDocument/2006/relationships/font" Target="fonts/Roboto-boldItalic.fntdata"/><Relationship Id="rId24" Type="http://schemas.openxmlformats.org/officeDocument/2006/relationships/slide" Target="slides/slide17.xml"/><Relationship Id="rId46" Type="http://schemas.openxmlformats.org/officeDocument/2006/relationships/font" Target="fonts/Merriweather-italic.fntdata"/><Relationship Id="rId23" Type="http://schemas.openxmlformats.org/officeDocument/2006/relationships/slide" Target="slides/slide16.xml"/><Relationship Id="rId45" Type="http://schemas.openxmlformats.org/officeDocument/2006/relationships/font" Target="fonts/Merriweather-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customschemas.google.com/relationships/presentationmetadata" Target="metadata"/><Relationship Id="rId25" Type="http://schemas.openxmlformats.org/officeDocument/2006/relationships/slide" Target="slides/slide18.xml"/><Relationship Id="rId47" Type="http://schemas.openxmlformats.org/officeDocument/2006/relationships/font" Target="fonts/Merriweather-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8f2d38aa1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68f2d38aa1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8f2d38aa1_1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68f2d38aa1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8f2d38aa1_1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68f2d38aa1_1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109a6962b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1f109a6962b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109a6962b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f109a6962b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109a6962b_3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f109a6962b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109a6962b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f109a6962b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109a6962b_3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f109a6962b_3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109a6962b_3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f109a6962b_3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109a6962b_3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f109a6962b_3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109a6962b_3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f109a6962b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109a6962b_3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f109a6962b_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109a6962b_3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1f109a6962b_3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109a6962b_3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f109a6962b_3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max flow algorithm in the visualization is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8f2d38aa1_1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68f2d38aa1_1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8f2d38aa1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268f2d38aa1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8f2d38aa1_1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68f2d38aa1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7"/>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7"/>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7"/>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58" name="Shape 58"/>
        <p:cNvGrpSpPr/>
        <p:nvPr/>
      </p:nvGrpSpPr>
      <p:grpSpPr>
        <a:xfrm>
          <a:off x="0" y="0"/>
          <a:ext cx="0" cy="0"/>
          <a:chOff x="0" y="0"/>
          <a:chExt cx="0" cy="0"/>
        </a:xfrm>
      </p:grpSpPr>
      <p:sp>
        <p:nvSpPr>
          <p:cNvPr id="59" name="Google Shape;59;g268f2d38aa1_1_8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800"/>
              <a:buFont typeface="Cambria"/>
              <a:buNone/>
              <a:defRPr>
                <a:solidFill>
                  <a:schemeClr val="l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60" name="Google Shape;60;g268f2d38aa1_1_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g268f2d38aa1_1_83"/>
          <p:cNvSpPr txBox="1"/>
          <p:nvPr>
            <p:ph type="title"/>
          </p:nvPr>
        </p:nvSpPr>
        <p:spPr>
          <a:xfrm>
            <a:off x="783465" y="217443"/>
            <a:ext cx="7577100" cy="100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800">
                <a:solidFill>
                  <a:srgbClr val="FFFF00"/>
                </a:solidFill>
                <a:latin typeface="Cambria"/>
                <a:ea typeface="Cambria"/>
                <a:cs typeface="Cambria"/>
                <a:sym typeface="Camb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g268f2d38aa1_1_83"/>
          <p:cNvSpPr txBox="1"/>
          <p:nvPr>
            <p:ph idx="1" type="body"/>
          </p:nvPr>
        </p:nvSpPr>
        <p:spPr>
          <a:xfrm>
            <a:off x="648499" y="1760404"/>
            <a:ext cx="7847100" cy="27141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b="0" i="0">
                <a:solidFill>
                  <a:schemeClr val="dk1"/>
                </a:solidFill>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64" name="Google Shape;64;g268f2d38aa1_1_8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g268f2d38aa1_1_8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268f2d38aa1_1_8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7" name="Shape 67"/>
        <p:cNvGrpSpPr/>
        <p:nvPr/>
      </p:nvGrpSpPr>
      <p:grpSpPr>
        <a:xfrm>
          <a:off x="0" y="0"/>
          <a:ext cx="0" cy="0"/>
          <a:chOff x="0" y="0"/>
          <a:chExt cx="0" cy="0"/>
        </a:xfrm>
      </p:grpSpPr>
      <p:sp>
        <p:nvSpPr>
          <p:cNvPr id="68" name="Google Shape;68;g268f2d38aa1_1_89"/>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g268f2d38aa1_1_8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g268f2d38aa1_1_8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g268f2d38aa1_1_8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g268f2d38aa1_1_8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 name="Shape 73"/>
        <p:cNvGrpSpPr/>
        <p:nvPr/>
      </p:nvGrpSpPr>
      <p:grpSpPr>
        <a:xfrm>
          <a:off x="0" y="0"/>
          <a:ext cx="0" cy="0"/>
          <a:chOff x="0" y="0"/>
          <a:chExt cx="0" cy="0"/>
        </a:xfrm>
      </p:grpSpPr>
      <p:sp>
        <p:nvSpPr>
          <p:cNvPr id="74" name="Google Shape;74;g268f2d38aa1_1_95"/>
          <p:cNvSpPr txBox="1"/>
          <p:nvPr>
            <p:ph type="title"/>
          </p:nvPr>
        </p:nvSpPr>
        <p:spPr>
          <a:xfrm>
            <a:off x="783465" y="217443"/>
            <a:ext cx="7577100" cy="100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800">
                <a:solidFill>
                  <a:srgbClr val="FFFF00"/>
                </a:solidFill>
                <a:latin typeface="Cambria"/>
                <a:ea typeface="Cambria"/>
                <a:cs typeface="Cambria"/>
                <a:sym typeface="Camb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g268f2d38aa1_1_9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6" name="Google Shape;76;g268f2d38aa1_1_9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7" name="Google Shape;77;g268f2d38aa1_1_9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g268f2d38aa1_1_9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g268f2d38aa1_1_9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 name="Shape 80"/>
        <p:cNvGrpSpPr/>
        <p:nvPr/>
      </p:nvGrpSpPr>
      <p:grpSpPr>
        <a:xfrm>
          <a:off x="0" y="0"/>
          <a:ext cx="0" cy="0"/>
          <a:chOff x="0" y="0"/>
          <a:chExt cx="0" cy="0"/>
        </a:xfrm>
      </p:grpSpPr>
      <p:sp>
        <p:nvSpPr>
          <p:cNvPr id="81" name="Google Shape;81;g268f2d38aa1_1_102"/>
          <p:cNvSpPr txBox="1"/>
          <p:nvPr>
            <p:ph type="title"/>
          </p:nvPr>
        </p:nvSpPr>
        <p:spPr>
          <a:xfrm>
            <a:off x="783465" y="217443"/>
            <a:ext cx="7577100" cy="100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800">
                <a:solidFill>
                  <a:srgbClr val="FFFF00"/>
                </a:solidFill>
                <a:latin typeface="Cambria"/>
                <a:ea typeface="Cambria"/>
                <a:cs typeface="Cambria"/>
                <a:sym typeface="Camb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g268f2d38aa1_1_10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g268f2d38aa1_1_10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g268f2d38aa1_1_10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 name="Shape 85"/>
        <p:cNvGrpSpPr/>
        <p:nvPr/>
      </p:nvGrpSpPr>
      <p:grpSpPr>
        <a:xfrm>
          <a:off x="0" y="0"/>
          <a:ext cx="0" cy="0"/>
          <a:chOff x="0" y="0"/>
          <a:chExt cx="0" cy="0"/>
        </a:xfrm>
      </p:grpSpPr>
      <p:sp>
        <p:nvSpPr>
          <p:cNvPr id="86" name="Google Shape;86;g268f2d38aa1_1_10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g268f2d38aa1_1_10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g268f2d38aa1_1_107"/>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14" name="Shape 14"/>
        <p:cNvGrpSpPr/>
        <p:nvPr/>
      </p:nvGrpSpPr>
      <p:grpSpPr>
        <a:xfrm>
          <a:off x="0" y="0"/>
          <a:ext cx="0" cy="0"/>
          <a:chOff x="0" y="0"/>
          <a:chExt cx="0" cy="0"/>
        </a:xfrm>
      </p:grpSpPr>
      <p:sp>
        <p:nvSpPr>
          <p:cNvPr id="15" name="Google Shape;15;p2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28"/>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 name="Google Shape;18;p28"/>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 name="Google Shape;1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20" name="Shape 20"/>
        <p:cNvGrpSpPr/>
        <p:nvPr/>
      </p:nvGrpSpPr>
      <p:grpSpPr>
        <a:xfrm>
          <a:off x="0" y="0"/>
          <a:ext cx="0" cy="0"/>
          <a:chOff x="0" y="0"/>
          <a:chExt cx="0" cy="0"/>
        </a:xfrm>
      </p:grpSpPr>
      <p:sp>
        <p:nvSpPr>
          <p:cNvPr id="21" name="Google Shape;21;p29"/>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3" name="Google Shape;2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bg>
      <p:bgPr>
        <a:solidFill>
          <a:schemeClr val="accent3"/>
        </a:solidFill>
      </p:bgPr>
    </p:bg>
    <p:spTree>
      <p:nvGrpSpPr>
        <p:cNvPr id="26" name="Shape 26"/>
        <p:cNvGrpSpPr/>
        <p:nvPr/>
      </p:nvGrpSpPr>
      <p:grpSpPr>
        <a:xfrm>
          <a:off x="0" y="0"/>
          <a:ext cx="0" cy="0"/>
          <a:chOff x="0" y="0"/>
          <a:chExt cx="0" cy="0"/>
        </a:xfrm>
      </p:grpSpPr>
      <p:sp>
        <p:nvSpPr>
          <p:cNvPr id="27" name="Google Shape;27;p31"/>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8" name="Google Shape;28;p31"/>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9" name="Google Shape;29;p31"/>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0" name="Google Shape;3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31" name="Shape 31"/>
        <p:cNvGrpSpPr/>
        <p:nvPr/>
      </p:nvGrpSpPr>
      <p:grpSpPr>
        <a:xfrm>
          <a:off x="0" y="0"/>
          <a:ext cx="0" cy="0"/>
          <a:chOff x="0" y="0"/>
          <a:chExt cx="0" cy="0"/>
        </a:xfrm>
      </p:grpSpPr>
      <p:sp>
        <p:nvSpPr>
          <p:cNvPr id="32" name="Google Shape;32;p32"/>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2"/>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32"/>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35" name="Google Shape;35;p32"/>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6" name="Google Shape;3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37" name="Shape 37"/>
        <p:cNvGrpSpPr/>
        <p:nvPr/>
      </p:nvGrpSpPr>
      <p:grpSpPr>
        <a:xfrm>
          <a:off x="0" y="0"/>
          <a:ext cx="0" cy="0"/>
          <a:chOff x="0" y="0"/>
          <a:chExt cx="0" cy="0"/>
        </a:xfrm>
      </p:grpSpPr>
      <p:sp>
        <p:nvSpPr>
          <p:cNvPr id="38" name="Google Shape;38;p33"/>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3"/>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40" name="Google Shape;4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bg>
      <p:bgPr>
        <a:solidFill>
          <a:schemeClr val="dk1"/>
        </a:solidFill>
      </p:bgPr>
    </p:bg>
    <p:spTree>
      <p:nvGrpSpPr>
        <p:cNvPr id="41" name="Shape 41"/>
        <p:cNvGrpSpPr/>
        <p:nvPr/>
      </p:nvGrpSpPr>
      <p:grpSpPr>
        <a:xfrm>
          <a:off x="0" y="0"/>
          <a:ext cx="0" cy="0"/>
          <a:chOff x="0" y="0"/>
          <a:chExt cx="0" cy="0"/>
        </a:xfrm>
      </p:grpSpPr>
      <p:sp>
        <p:nvSpPr>
          <p:cNvPr id="42" name="Google Shape;42;p34"/>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43" name="Google Shape;43;p34"/>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4" name="Google Shape;4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53" name="Shape 53"/>
        <p:cNvGrpSpPr/>
        <p:nvPr/>
      </p:nvGrpSpPr>
      <p:grpSpPr>
        <a:xfrm>
          <a:off x="0" y="0"/>
          <a:ext cx="0" cy="0"/>
          <a:chOff x="0" y="0"/>
          <a:chExt cx="0" cy="0"/>
        </a:xfrm>
      </p:grpSpPr>
      <p:sp>
        <p:nvSpPr>
          <p:cNvPr id="54" name="Google Shape;54;g268f2d38aa1_1_7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800"/>
              <a:buFont typeface="Cambria"/>
              <a:buNone/>
              <a:defRPr>
                <a:solidFill>
                  <a:schemeClr val="l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55" name="Google Shape;55;g268f2d38aa1_1_75"/>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dk1"/>
              </a:buClr>
              <a:buSzPts val="1300"/>
              <a:buFont typeface="Calibri"/>
              <a:buChar char="●"/>
              <a:defRPr/>
            </a:lvl1pPr>
            <a:lvl2pPr indent="-298450" lvl="1" marL="914400" rtl="0" algn="l">
              <a:lnSpc>
                <a:spcPct val="115000"/>
              </a:lnSpc>
              <a:spcBef>
                <a:spcPts val="1600"/>
              </a:spcBef>
              <a:spcAft>
                <a:spcPts val="0"/>
              </a:spcAft>
              <a:buSzPts val="1100"/>
              <a:buFont typeface="Calibri"/>
              <a:buChar char="○"/>
              <a:defRPr/>
            </a:lvl2pPr>
            <a:lvl3pPr indent="-298450" lvl="2" marL="1371600" rtl="0" algn="l">
              <a:lnSpc>
                <a:spcPct val="115000"/>
              </a:lnSpc>
              <a:spcBef>
                <a:spcPts val="1600"/>
              </a:spcBef>
              <a:spcAft>
                <a:spcPts val="0"/>
              </a:spcAft>
              <a:buSzPts val="1100"/>
              <a:buFont typeface="Calibri"/>
              <a:buChar char="■"/>
              <a:defRPr/>
            </a:lvl3pPr>
            <a:lvl4pPr indent="-298450" lvl="3" marL="1828800" rtl="0" algn="l">
              <a:lnSpc>
                <a:spcPct val="115000"/>
              </a:lnSpc>
              <a:spcBef>
                <a:spcPts val="1600"/>
              </a:spcBef>
              <a:spcAft>
                <a:spcPts val="0"/>
              </a:spcAft>
              <a:buSzPts val="1100"/>
              <a:buFont typeface="Calibri"/>
              <a:buChar char="●"/>
              <a:defRPr/>
            </a:lvl4pPr>
            <a:lvl5pPr indent="-298450" lvl="4" marL="2286000" rtl="0" algn="l">
              <a:lnSpc>
                <a:spcPct val="115000"/>
              </a:lnSpc>
              <a:spcBef>
                <a:spcPts val="1600"/>
              </a:spcBef>
              <a:spcAft>
                <a:spcPts val="0"/>
              </a:spcAft>
              <a:buSzPts val="1100"/>
              <a:buFont typeface="Calibri"/>
              <a:buChar char="○"/>
              <a:defRPr/>
            </a:lvl5pPr>
            <a:lvl6pPr indent="-298450" lvl="5" marL="2743200" rtl="0" algn="l">
              <a:lnSpc>
                <a:spcPct val="115000"/>
              </a:lnSpc>
              <a:spcBef>
                <a:spcPts val="1600"/>
              </a:spcBef>
              <a:spcAft>
                <a:spcPts val="0"/>
              </a:spcAft>
              <a:buSzPts val="1100"/>
              <a:buFont typeface="Calibri"/>
              <a:buChar char="■"/>
              <a:defRPr/>
            </a:lvl6pPr>
            <a:lvl7pPr indent="-298450" lvl="6" marL="3200400" rtl="0" algn="l">
              <a:lnSpc>
                <a:spcPct val="115000"/>
              </a:lnSpc>
              <a:spcBef>
                <a:spcPts val="1600"/>
              </a:spcBef>
              <a:spcAft>
                <a:spcPts val="0"/>
              </a:spcAft>
              <a:buSzPts val="1100"/>
              <a:buFont typeface="Calibri"/>
              <a:buChar char="●"/>
              <a:defRPr/>
            </a:lvl7pPr>
            <a:lvl8pPr indent="-298450" lvl="7" marL="3657600" rtl="0" algn="l">
              <a:lnSpc>
                <a:spcPct val="115000"/>
              </a:lnSpc>
              <a:spcBef>
                <a:spcPts val="1600"/>
              </a:spcBef>
              <a:spcAft>
                <a:spcPts val="0"/>
              </a:spcAft>
              <a:buSzPts val="1100"/>
              <a:buFont typeface="Calibri"/>
              <a:buChar char="○"/>
              <a:defRPr/>
            </a:lvl8pPr>
            <a:lvl9pPr indent="-298450" lvl="8" marL="4114800" rtl="0" algn="l">
              <a:lnSpc>
                <a:spcPct val="115000"/>
              </a:lnSpc>
              <a:spcBef>
                <a:spcPts val="1600"/>
              </a:spcBef>
              <a:spcAft>
                <a:spcPts val="1600"/>
              </a:spcAft>
              <a:buSzPts val="1100"/>
              <a:buFont typeface="Calibri"/>
              <a:buChar char="■"/>
              <a:defRPr/>
            </a:lvl9pPr>
          </a:lstStyle>
          <a:p/>
        </p:txBody>
      </p:sp>
      <p:sp>
        <p:nvSpPr>
          <p:cNvPr id="56" name="Google Shape;56;g268f2d38aa1_1_75"/>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dk1"/>
              </a:buClr>
              <a:buSzPts val="1300"/>
              <a:buFont typeface="Calibri"/>
              <a:buChar char="●"/>
              <a:defRPr/>
            </a:lvl1pPr>
            <a:lvl2pPr indent="-298450" lvl="1" marL="914400" rtl="0" algn="l">
              <a:lnSpc>
                <a:spcPct val="115000"/>
              </a:lnSpc>
              <a:spcBef>
                <a:spcPts val="1600"/>
              </a:spcBef>
              <a:spcAft>
                <a:spcPts val="0"/>
              </a:spcAft>
              <a:buSzPts val="1100"/>
              <a:buFont typeface="Calibri"/>
              <a:buChar char="○"/>
              <a:defRPr/>
            </a:lvl2pPr>
            <a:lvl3pPr indent="-298450" lvl="2" marL="1371600" rtl="0" algn="l">
              <a:lnSpc>
                <a:spcPct val="115000"/>
              </a:lnSpc>
              <a:spcBef>
                <a:spcPts val="1600"/>
              </a:spcBef>
              <a:spcAft>
                <a:spcPts val="0"/>
              </a:spcAft>
              <a:buSzPts val="1100"/>
              <a:buFont typeface="Calibri"/>
              <a:buChar char="■"/>
              <a:defRPr/>
            </a:lvl3pPr>
            <a:lvl4pPr indent="-298450" lvl="3" marL="1828800" rtl="0" algn="l">
              <a:lnSpc>
                <a:spcPct val="115000"/>
              </a:lnSpc>
              <a:spcBef>
                <a:spcPts val="1600"/>
              </a:spcBef>
              <a:spcAft>
                <a:spcPts val="0"/>
              </a:spcAft>
              <a:buSzPts val="1100"/>
              <a:buFont typeface="Calibri"/>
              <a:buChar char="●"/>
              <a:defRPr/>
            </a:lvl4pPr>
            <a:lvl5pPr indent="-298450" lvl="4" marL="2286000" rtl="0" algn="l">
              <a:lnSpc>
                <a:spcPct val="115000"/>
              </a:lnSpc>
              <a:spcBef>
                <a:spcPts val="1600"/>
              </a:spcBef>
              <a:spcAft>
                <a:spcPts val="0"/>
              </a:spcAft>
              <a:buSzPts val="1100"/>
              <a:buFont typeface="Calibri"/>
              <a:buChar char="○"/>
              <a:defRPr/>
            </a:lvl5pPr>
            <a:lvl6pPr indent="-298450" lvl="5" marL="2743200" rtl="0" algn="l">
              <a:lnSpc>
                <a:spcPct val="115000"/>
              </a:lnSpc>
              <a:spcBef>
                <a:spcPts val="1600"/>
              </a:spcBef>
              <a:spcAft>
                <a:spcPts val="0"/>
              </a:spcAft>
              <a:buSzPts val="1100"/>
              <a:buFont typeface="Calibri"/>
              <a:buChar char="■"/>
              <a:defRPr/>
            </a:lvl6pPr>
            <a:lvl7pPr indent="-298450" lvl="6" marL="3200400" rtl="0" algn="l">
              <a:lnSpc>
                <a:spcPct val="115000"/>
              </a:lnSpc>
              <a:spcBef>
                <a:spcPts val="1600"/>
              </a:spcBef>
              <a:spcAft>
                <a:spcPts val="0"/>
              </a:spcAft>
              <a:buSzPts val="1100"/>
              <a:buFont typeface="Calibri"/>
              <a:buChar char="●"/>
              <a:defRPr/>
            </a:lvl7pPr>
            <a:lvl8pPr indent="-298450" lvl="7" marL="3657600" rtl="0" algn="l">
              <a:lnSpc>
                <a:spcPct val="115000"/>
              </a:lnSpc>
              <a:spcBef>
                <a:spcPts val="1600"/>
              </a:spcBef>
              <a:spcAft>
                <a:spcPts val="0"/>
              </a:spcAft>
              <a:buSzPts val="1100"/>
              <a:buFont typeface="Calibri"/>
              <a:buChar char="○"/>
              <a:defRPr/>
            </a:lvl8pPr>
            <a:lvl9pPr indent="-298450" lvl="8" marL="4114800" rtl="0" algn="l">
              <a:lnSpc>
                <a:spcPct val="115000"/>
              </a:lnSpc>
              <a:spcBef>
                <a:spcPts val="1600"/>
              </a:spcBef>
              <a:spcAft>
                <a:spcPts val="1600"/>
              </a:spcAft>
              <a:buSzPts val="1100"/>
              <a:buFont typeface="Calibri"/>
              <a:buChar char="■"/>
              <a:defRPr/>
            </a:lvl9pPr>
          </a:lstStyle>
          <a:p/>
        </p:txBody>
      </p:sp>
      <p:sp>
        <p:nvSpPr>
          <p:cNvPr id="57" name="Google Shape;57;g268f2d38aa1_1_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theme" Target="../theme/theme2.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pic>
        <p:nvPicPr>
          <p:cNvPr id="46" name="Google Shape;46;g268f2d38aa1_1_67"/>
          <p:cNvPicPr preferRelativeResize="0"/>
          <p:nvPr/>
        </p:nvPicPr>
        <p:blipFill rotWithShape="1">
          <a:blip r:embed="rId1">
            <a:alphaModFix/>
          </a:blip>
          <a:srcRect b="0" l="0" r="0" t="0"/>
          <a:stretch/>
        </p:blipFill>
        <p:spPr>
          <a:xfrm>
            <a:off x="0" y="0"/>
            <a:ext cx="9144000" cy="5143498"/>
          </a:xfrm>
          <a:prstGeom prst="rect">
            <a:avLst/>
          </a:prstGeom>
          <a:noFill/>
          <a:ln>
            <a:noFill/>
          </a:ln>
        </p:spPr>
      </p:pic>
      <p:sp>
        <p:nvSpPr>
          <p:cNvPr id="47" name="Google Shape;47;g268f2d38aa1_1_67"/>
          <p:cNvSpPr/>
          <p:nvPr/>
        </p:nvSpPr>
        <p:spPr>
          <a:xfrm>
            <a:off x="0" y="0"/>
            <a:ext cx="9144000" cy="1277620"/>
          </a:xfrm>
          <a:custGeom>
            <a:rect b="b" l="l" r="r" t="t"/>
            <a:pathLst>
              <a:path extrusionOk="0" h="1277620" w="9144000">
                <a:moveTo>
                  <a:pt x="9143999" y="1277099"/>
                </a:moveTo>
                <a:lnTo>
                  <a:pt x="0" y="1277099"/>
                </a:lnTo>
                <a:lnTo>
                  <a:pt x="0" y="0"/>
                </a:lnTo>
                <a:lnTo>
                  <a:pt x="9143999" y="0"/>
                </a:lnTo>
                <a:lnTo>
                  <a:pt x="9143999" y="1277099"/>
                </a:lnTo>
                <a:close/>
              </a:path>
            </a:pathLst>
          </a:custGeom>
          <a:solidFill>
            <a:srgbClr val="3138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 name="Google Shape;48;g268f2d38aa1_1_67"/>
          <p:cNvSpPr txBox="1"/>
          <p:nvPr>
            <p:ph type="title"/>
          </p:nvPr>
        </p:nvSpPr>
        <p:spPr>
          <a:xfrm>
            <a:off x="783465" y="217443"/>
            <a:ext cx="7577100" cy="10071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800" u="none" cap="none" strike="noStrike">
                <a:solidFill>
                  <a:srgbClr val="FFFF00"/>
                </a:solidFill>
                <a:latin typeface="Cambria"/>
                <a:ea typeface="Cambria"/>
                <a:cs typeface="Cambria"/>
                <a:sym typeface="Cambr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9" name="Google Shape;49;g268f2d38aa1_1_67"/>
          <p:cNvSpPr txBox="1"/>
          <p:nvPr>
            <p:ph idx="1" type="body"/>
          </p:nvPr>
        </p:nvSpPr>
        <p:spPr>
          <a:xfrm>
            <a:off x="648499" y="1760404"/>
            <a:ext cx="7847100" cy="27141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0" name="Google Shape;50;g268f2d38aa1_1_6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g268f2d38aa1_1_6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g268f2d38aa1_1_67"/>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spcBef>
                <a:spcPts val="0"/>
              </a:spcBef>
              <a:spcAft>
                <a:spcPts val="0"/>
              </a:spcAft>
              <a:buClr>
                <a:srgbClr val="888888"/>
              </a:buClr>
              <a:buSzPts val="1800"/>
              <a:buFont typeface="Calibri"/>
              <a:buNone/>
              <a:defRPr b="0" sz="1800" u="none">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800"/>
              <a:buFont typeface="Calibri"/>
              <a:buNone/>
              <a:defRPr b="0" sz="1800" u="none">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800"/>
              <a:buFont typeface="Calibri"/>
              <a:buNone/>
              <a:defRPr b="0" sz="1800" u="none">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800"/>
              <a:buFont typeface="Calibri"/>
              <a:buNone/>
              <a:defRPr b="0" sz="1800" u="none">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800"/>
              <a:buFont typeface="Calibri"/>
              <a:buNone/>
              <a:defRPr b="0" sz="1800" u="none">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800"/>
              <a:buFont typeface="Calibri"/>
              <a:buNone/>
              <a:defRPr b="0" sz="1800" u="none">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800"/>
              <a:buFont typeface="Calibri"/>
              <a:buNone/>
              <a:defRPr b="0" sz="1800" u="none">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800"/>
              <a:buFont typeface="Calibri"/>
              <a:buNone/>
              <a:defRPr b="0" sz="1800" u="none">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800"/>
              <a:buFont typeface="Calibri"/>
              <a:buNone/>
              <a:defRPr b="0" sz="1800" u="non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hyperlink" Target="mailto:2021.khwaish.shahani@ves.ac.in" TargetMode="External"/><Relationship Id="rId5" Type="http://schemas.openxmlformats.org/officeDocument/2006/relationships/hyperlink" Target="mailto:2021.jaitra.shahani@ves.ac.in" TargetMode="External"/><Relationship Id="rId6"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
          <p:cNvPicPr preferRelativeResize="0"/>
          <p:nvPr/>
        </p:nvPicPr>
        <p:blipFill rotWithShape="1">
          <a:blip r:embed="rId3">
            <a:alphaModFix/>
          </a:blip>
          <a:srcRect b="0" l="0" r="0" t="0"/>
          <a:stretch/>
        </p:blipFill>
        <p:spPr>
          <a:xfrm>
            <a:off x="313525" y="410250"/>
            <a:ext cx="718975" cy="1160800"/>
          </a:xfrm>
          <a:prstGeom prst="rect">
            <a:avLst/>
          </a:prstGeom>
          <a:noFill/>
          <a:ln>
            <a:noFill/>
          </a:ln>
        </p:spPr>
      </p:pic>
      <p:sp>
        <p:nvSpPr>
          <p:cNvPr id="94" name="Google Shape;94;p1"/>
          <p:cNvSpPr txBox="1"/>
          <p:nvPr/>
        </p:nvSpPr>
        <p:spPr>
          <a:xfrm>
            <a:off x="914400" y="2145607"/>
            <a:ext cx="7315200" cy="85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95" name="Google Shape;95;p1"/>
          <p:cNvSpPr txBox="1"/>
          <p:nvPr/>
        </p:nvSpPr>
        <p:spPr>
          <a:xfrm>
            <a:off x="914400" y="2145607"/>
            <a:ext cx="7315200" cy="85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96" name="Google Shape;96;p1"/>
          <p:cNvSpPr txBox="1"/>
          <p:nvPr/>
        </p:nvSpPr>
        <p:spPr>
          <a:xfrm>
            <a:off x="1184750" y="1139650"/>
            <a:ext cx="76155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highlight>
                <a:srgbClr val="FFFFFF"/>
              </a:highlight>
              <a:latin typeface="Roboto"/>
              <a:ea typeface="Roboto"/>
              <a:cs typeface="Roboto"/>
              <a:sym typeface="Roboto"/>
            </a:endParaRPr>
          </a:p>
        </p:txBody>
      </p:sp>
      <p:sp>
        <p:nvSpPr>
          <p:cNvPr id="97" name="Google Shape;97;p1"/>
          <p:cNvSpPr txBox="1"/>
          <p:nvPr/>
        </p:nvSpPr>
        <p:spPr>
          <a:xfrm>
            <a:off x="1204700" y="185159"/>
            <a:ext cx="7575600" cy="779400"/>
          </a:xfrm>
          <a:prstGeom prst="rect">
            <a:avLst/>
          </a:prstGeom>
          <a:noFill/>
          <a:ln>
            <a:noFill/>
          </a:ln>
        </p:spPr>
        <p:txBody>
          <a:bodyPr anchorCtr="0" anchor="t" bIns="45700" lIns="91425" spcFirstLastPara="1" rIns="91425" wrap="square" tIns="45700">
            <a:noAutofit/>
          </a:bodyPr>
          <a:lstStyle/>
          <a:p>
            <a:pPr indent="457200" lvl="0" marL="1828800" marR="0" rtl="0" algn="l">
              <a:lnSpc>
                <a:spcPct val="100000"/>
              </a:lnSpc>
              <a:spcBef>
                <a:spcPts val="0"/>
              </a:spcBef>
              <a:spcAft>
                <a:spcPts val="0"/>
              </a:spcAft>
              <a:buClr>
                <a:srgbClr val="000000"/>
              </a:buClr>
              <a:buSzPts val="1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p:txBody>
      </p:sp>
      <p:graphicFrame>
        <p:nvGraphicFramePr>
          <p:cNvPr id="98" name="Google Shape;98;p1"/>
          <p:cNvGraphicFramePr/>
          <p:nvPr/>
        </p:nvGraphicFramePr>
        <p:xfrm>
          <a:off x="2587081" y="2802672"/>
          <a:ext cx="3000000" cy="3000000"/>
        </p:xfrm>
        <a:graphic>
          <a:graphicData uri="http://schemas.openxmlformats.org/drawingml/2006/table">
            <a:tbl>
              <a:tblPr bandRow="1" firstRow="1">
                <a:noFill/>
                <a:tableStyleId>{8F4893CA-E532-4D2F-9E41-2C0B58DDC1C1}</a:tableStyleId>
              </a:tblPr>
              <a:tblGrid>
                <a:gridCol w="1620650"/>
                <a:gridCol w="1004550"/>
                <a:gridCol w="980350"/>
              </a:tblGrid>
              <a:tr h="364275">
                <a:tc>
                  <a:txBody>
                    <a:bodyPr/>
                    <a:lstStyle/>
                    <a:p>
                      <a:pPr indent="0" lvl="0" marL="0" marR="0" rtl="0" algn="l">
                        <a:lnSpc>
                          <a:spcPct val="100000"/>
                        </a:lnSpc>
                        <a:spcBef>
                          <a:spcPts val="0"/>
                        </a:spcBef>
                        <a:spcAft>
                          <a:spcPts val="0"/>
                        </a:spcAft>
                        <a:buNone/>
                      </a:pPr>
                      <a:r>
                        <a:rPr lang="en-US" sz="1400" u="none" cap="none" strike="noStrike"/>
                        <a:t>Team Members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Class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Roll</a:t>
                      </a:r>
                      <a:r>
                        <a:rPr lang="en-US" sz="1400" u="none" cap="none" strike="noStrike"/>
                        <a:t> No</a:t>
                      </a:r>
                      <a:endParaRPr sz="1400" u="none" cap="none" strike="noStrike"/>
                    </a:p>
                  </a:txBody>
                  <a:tcPr marT="45725" marB="45725" marR="91450" marL="91450"/>
                </a:tc>
              </a:tr>
              <a:tr h="364275">
                <a:tc>
                  <a:txBody>
                    <a:bodyPr/>
                    <a:lstStyle/>
                    <a:p>
                      <a:pPr indent="0" lvl="0" marL="0" marR="0" rtl="0" algn="l">
                        <a:lnSpc>
                          <a:spcPct val="100000"/>
                        </a:lnSpc>
                        <a:spcBef>
                          <a:spcPts val="0"/>
                        </a:spcBef>
                        <a:spcAft>
                          <a:spcPts val="0"/>
                        </a:spcAft>
                        <a:buNone/>
                      </a:pPr>
                      <a:r>
                        <a:rPr lang="en-US" sz="1400" u="none" cap="none" strike="noStrike"/>
                        <a:t>Khwaish Shahani</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D12C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56</a:t>
                      </a:r>
                      <a:endParaRPr sz="1400" u="none" cap="none" strike="noStrike"/>
                    </a:p>
                  </a:txBody>
                  <a:tcPr marT="45725" marB="45725" marR="91450" marL="91450"/>
                </a:tc>
              </a:tr>
              <a:tr h="364275">
                <a:tc>
                  <a:txBody>
                    <a:bodyPr/>
                    <a:lstStyle/>
                    <a:p>
                      <a:pPr indent="0" lvl="0" marL="0" marR="0" rtl="0" algn="l">
                        <a:lnSpc>
                          <a:spcPct val="100000"/>
                        </a:lnSpc>
                        <a:spcBef>
                          <a:spcPts val="0"/>
                        </a:spcBef>
                        <a:spcAft>
                          <a:spcPts val="0"/>
                        </a:spcAft>
                        <a:buNone/>
                      </a:pPr>
                      <a:r>
                        <a:rPr lang="en-US" sz="1400" u="none" cap="none" strike="noStrike"/>
                        <a:t>Jaitra Shahani</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D12C</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55</a:t>
                      </a:r>
                      <a:endParaRPr sz="1400" u="none" cap="none" strike="noStrike"/>
                    </a:p>
                  </a:txBody>
                  <a:tcPr marT="45725" marB="45725" marR="91450" marL="91450"/>
                </a:tc>
              </a:tr>
              <a:tr h="364275">
                <a:tc>
                  <a:txBody>
                    <a:bodyPr/>
                    <a:lstStyle/>
                    <a:p>
                      <a:pPr indent="0" lvl="0" marL="0" marR="0" rtl="0" algn="l">
                        <a:lnSpc>
                          <a:spcPct val="100000"/>
                        </a:lnSpc>
                        <a:spcBef>
                          <a:spcPts val="0"/>
                        </a:spcBef>
                        <a:spcAft>
                          <a:spcPts val="0"/>
                        </a:spcAft>
                        <a:buNone/>
                      </a:pPr>
                      <a:r>
                        <a:rPr lang="en-US" sz="1400" u="none" cap="none" strike="noStrike"/>
                        <a:t>Karan Khatri</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D12B</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22</a:t>
                      </a:r>
                      <a:endParaRPr sz="1400" u="none" cap="none" strike="noStrike"/>
                    </a:p>
                  </a:txBody>
                  <a:tcPr marT="45725" marB="45725" marR="91450" marL="91450"/>
                </a:tc>
              </a:tr>
            </a:tbl>
          </a:graphicData>
        </a:graphic>
      </p:graphicFrame>
      <p:graphicFrame>
        <p:nvGraphicFramePr>
          <p:cNvPr id="99" name="Google Shape;99;p1"/>
          <p:cNvGraphicFramePr/>
          <p:nvPr/>
        </p:nvGraphicFramePr>
        <p:xfrm>
          <a:off x="2587080" y="2427470"/>
          <a:ext cx="3000000" cy="3000000"/>
        </p:xfrm>
        <a:graphic>
          <a:graphicData uri="http://schemas.openxmlformats.org/drawingml/2006/table">
            <a:tbl>
              <a:tblPr bandRow="1" firstRow="1">
                <a:noFill/>
                <a:tableStyleId>{8F4893CA-E532-4D2F-9E41-2C0B58DDC1C1}</a:tableStyleId>
              </a:tblPr>
              <a:tblGrid>
                <a:gridCol w="3605575"/>
              </a:tblGrid>
              <a:tr h="375200">
                <a:tc>
                  <a:txBody>
                    <a:bodyPr/>
                    <a:lstStyle/>
                    <a:p>
                      <a:pPr indent="0" lvl="0" marL="0" marR="0" rtl="0" algn="l">
                        <a:lnSpc>
                          <a:spcPct val="100000"/>
                        </a:lnSpc>
                        <a:spcBef>
                          <a:spcPts val="0"/>
                        </a:spcBef>
                        <a:spcAft>
                          <a:spcPts val="0"/>
                        </a:spcAft>
                        <a:buNone/>
                      </a:pPr>
                      <a:r>
                        <a:rPr lang="en-US" sz="1400" u="none" cap="none" strike="noStrike"/>
                        <a:t> Mrs.Rupali</a:t>
                      </a:r>
                      <a:r>
                        <a:rPr lang="en-US" sz="1400" u="none" cap="none" strike="noStrike"/>
                        <a:t> </a:t>
                      </a:r>
                      <a:r>
                        <a:rPr lang="en-US"/>
                        <a:t>Soni</a:t>
                      </a:r>
                      <a:r>
                        <a:rPr lang="en-US" sz="1400" u="none" cap="none" strike="noStrike"/>
                        <a:t>,Mrs.Sunita Sahu</a:t>
                      </a:r>
                      <a:endParaRPr sz="1400" u="none" cap="none" strike="noStrike"/>
                    </a:p>
                  </a:txBody>
                  <a:tcPr marT="45725" marB="45725" marR="91450" marL="91450"/>
                </a:tc>
              </a:tr>
            </a:tbl>
          </a:graphicData>
        </a:graphic>
      </p:graphicFrame>
      <p:graphicFrame>
        <p:nvGraphicFramePr>
          <p:cNvPr id="100" name="Google Shape;100;p1"/>
          <p:cNvGraphicFramePr/>
          <p:nvPr/>
        </p:nvGraphicFramePr>
        <p:xfrm>
          <a:off x="2587081" y="2122669"/>
          <a:ext cx="3000000" cy="3000000"/>
        </p:xfrm>
        <a:graphic>
          <a:graphicData uri="http://schemas.openxmlformats.org/drawingml/2006/table">
            <a:tbl>
              <a:tblPr bandRow="1" firstRow="1">
                <a:noFill/>
                <a:tableStyleId>{8F4893CA-E532-4D2F-9E41-2C0B58DDC1C1}</a:tableStyleId>
              </a:tblPr>
              <a:tblGrid>
                <a:gridCol w="3598125"/>
              </a:tblGrid>
              <a:tr h="285975">
                <a:tc>
                  <a:txBody>
                    <a:bodyPr/>
                    <a:lstStyle/>
                    <a:p>
                      <a:pPr indent="0" lvl="0" marL="0" marR="0" rtl="0" algn="ctr">
                        <a:lnSpc>
                          <a:spcPct val="100000"/>
                        </a:lnSpc>
                        <a:spcBef>
                          <a:spcPts val="0"/>
                        </a:spcBef>
                        <a:spcAft>
                          <a:spcPts val="0"/>
                        </a:spcAft>
                        <a:buNone/>
                      </a:pPr>
                      <a:r>
                        <a:rPr lang="en-US" sz="1400" u="none" cap="none" strike="noStrike"/>
                        <a:t>MENTOR</a:t>
                      </a:r>
                      <a:r>
                        <a:rPr lang="en-US"/>
                        <a:t>S</a:t>
                      </a:r>
                      <a:endParaRPr sz="1400" u="none" cap="none" strike="noStrike"/>
                    </a:p>
                  </a:txBody>
                  <a:tcPr marT="45725" marB="45725" marR="91450" marL="91450"/>
                </a:tc>
              </a:tr>
            </a:tbl>
          </a:graphicData>
        </a:graphic>
      </p:graphicFrame>
      <p:graphicFrame>
        <p:nvGraphicFramePr>
          <p:cNvPr id="101" name="Google Shape;101;p1"/>
          <p:cNvGraphicFramePr/>
          <p:nvPr/>
        </p:nvGraphicFramePr>
        <p:xfrm>
          <a:off x="2587082" y="1698940"/>
          <a:ext cx="3000000" cy="3000000"/>
        </p:xfrm>
        <a:graphic>
          <a:graphicData uri="http://schemas.openxmlformats.org/drawingml/2006/table">
            <a:tbl>
              <a:tblPr bandRow="1" firstRow="1">
                <a:noFill/>
                <a:tableStyleId>{8F4893CA-E532-4D2F-9E41-2C0B58DDC1C1}</a:tableStyleId>
              </a:tblPr>
              <a:tblGrid>
                <a:gridCol w="3598125"/>
              </a:tblGrid>
              <a:tr h="442100">
                <a:tc>
                  <a:txBody>
                    <a:bodyPr/>
                    <a:lstStyle/>
                    <a:p>
                      <a:pPr indent="0" lvl="0" marL="0" marR="0" rtl="0" algn="ctr">
                        <a:lnSpc>
                          <a:spcPct val="100000"/>
                        </a:lnSpc>
                        <a:spcBef>
                          <a:spcPts val="0"/>
                        </a:spcBef>
                        <a:spcAft>
                          <a:spcPts val="0"/>
                        </a:spcAft>
                        <a:buNone/>
                      </a:pPr>
                      <a:r>
                        <a:rPr lang="en-US" sz="1400" u="none" cap="none" strike="noStrike"/>
                        <a:t>Medchat : A </a:t>
                      </a:r>
                      <a:r>
                        <a:rPr lang="en-US"/>
                        <a:t>H</a:t>
                      </a:r>
                      <a:r>
                        <a:rPr lang="en-US" sz="1400" u="none" cap="none" strike="noStrike"/>
                        <a:t>ealthcare Chatbot</a:t>
                      </a:r>
                      <a:endParaRPr sz="1400" u="none" cap="none" strike="noStrike"/>
                    </a:p>
                  </a:txBody>
                  <a:tcPr marT="45725" marB="45725" marR="91450" marL="91450"/>
                </a:tc>
              </a:tr>
            </a:tbl>
          </a:graphicData>
        </a:graphic>
      </p:graphicFrame>
      <p:pic>
        <p:nvPicPr>
          <p:cNvPr id="102" name="Google Shape;102;p1"/>
          <p:cNvPicPr preferRelativeResize="0"/>
          <p:nvPr/>
        </p:nvPicPr>
        <p:blipFill rotWithShape="1">
          <a:blip r:embed="rId4">
            <a:alphaModFix/>
          </a:blip>
          <a:srcRect b="0" l="0" r="0" t="0"/>
          <a:stretch/>
        </p:blipFill>
        <p:spPr>
          <a:xfrm>
            <a:off x="313525" y="271500"/>
            <a:ext cx="7386950" cy="1299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68f2d38aa1_1_111"/>
          <p:cNvSpPr txBox="1"/>
          <p:nvPr>
            <p:ph type="title"/>
          </p:nvPr>
        </p:nvSpPr>
        <p:spPr>
          <a:xfrm>
            <a:off x="783465" y="217443"/>
            <a:ext cx="7577100" cy="10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FFFF00"/>
              </a:buClr>
              <a:buSzPts val="2800"/>
              <a:buFont typeface="Cambria"/>
              <a:buNone/>
            </a:pPr>
            <a:r>
              <a:rPr b="1" lang="en-US">
                <a:solidFill>
                  <a:srgbClr val="FFFF00"/>
                </a:solidFill>
              </a:rPr>
              <a:t>    Literature Survey</a:t>
            </a:r>
            <a:endParaRPr b="1">
              <a:solidFill>
                <a:srgbClr val="FFFF00"/>
              </a:solidFill>
            </a:endParaRPr>
          </a:p>
          <a:p>
            <a:pPr indent="0" lvl="0" marL="0" rtl="0" algn="ctr">
              <a:lnSpc>
                <a:spcPct val="100000"/>
              </a:lnSpc>
              <a:spcBef>
                <a:spcPts val="0"/>
              </a:spcBef>
              <a:spcAft>
                <a:spcPts val="0"/>
              </a:spcAft>
              <a:buClr>
                <a:srgbClr val="FFFF00"/>
              </a:buClr>
              <a:buSzPts val="2800"/>
              <a:buFont typeface="Cambria"/>
              <a:buNone/>
            </a:pPr>
            <a:r>
              <a:t/>
            </a:r>
            <a:endParaRPr>
              <a:solidFill>
                <a:srgbClr val="FFFF00"/>
              </a:solidFill>
            </a:endParaRPr>
          </a:p>
        </p:txBody>
      </p:sp>
      <p:sp>
        <p:nvSpPr>
          <p:cNvPr id="172" name="Google Shape;172;g268f2d38aa1_1_111"/>
          <p:cNvSpPr txBox="1"/>
          <p:nvPr>
            <p:ph idx="1" type="body"/>
          </p:nvPr>
        </p:nvSpPr>
        <p:spPr>
          <a:xfrm>
            <a:off x="648499" y="1760404"/>
            <a:ext cx="78471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800"/>
              <a:buFont typeface="Calibri"/>
              <a:buNone/>
            </a:pPr>
            <a:r>
              <a:t/>
            </a:r>
            <a:endParaRPr/>
          </a:p>
        </p:txBody>
      </p:sp>
      <p:pic>
        <p:nvPicPr>
          <p:cNvPr id="173" name="Google Shape;173;g268f2d38aa1_1_111"/>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graphicFrame>
        <p:nvGraphicFramePr>
          <p:cNvPr id="174" name="Google Shape;174;g268f2d38aa1_1_111"/>
          <p:cNvGraphicFramePr/>
          <p:nvPr/>
        </p:nvGraphicFramePr>
        <p:xfrm>
          <a:off x="16992" y="1137047"/>
          <a:ext cx="3000000" cy="3000000"/>
        </p:xfrm>
        <a:graphic>
          <a:graphicData uri="http://schemas.openxmlformats.org/drawingml/2006/table">
            <a:tbl>
              <a:tblPr bandRow="1" firstRow="1">
                <a:gradFill>
                  <a:gsLst>
                    <a:gs pos="0">
                      <a:srgbClr val="9FC3FF"/>
                    </a:gs>
                    <a:gs pos="35000">
                      <a:srgbClr val="BDD5FF"/>
                    </a:gs>
                    <a:gs pos="100000">
                      <a:srgbClr val="E4EEFF"/>
                    </a:gs>
                  </a:gsLst>
                  <a:lin ang="16200038" scaled="0"/>
                </a:gradFill>
                <a:tableStyleId>{EE10F262-44B6-4BD0-9069-D978303F311F}</a:tableStyleId>
              </a:tblPr>
              <a:tblGrid>
                <a:gridCol w="3437475"/>
                <a:gridCol w="1109125"/>
                <a:gridCol w="919475"/>
                <a:gridCol w="2073900"/>
                <a:gridCol w="1570150"/>
              </a:tblGrid>
              <a:tr h="228600">
                <a:tc>
                  <a:txBody>
                    <a:bodyPr/>
                    <a:lstStyle/>
                    <a:p>
                      <a:pPr indent="0" lvl="0" marL="0" marR="0" rtl="0" algn="l">
                        <a:lnSpc>
                          <a:spcPct val="100000"/>
                        </a:lnSpc>
                        <a:spcBef>
                          <a:spcPts val="0"/>
                        </a:spcBef>
                        <a:spcAft>
                          <a:spcPts val="0"/>
                        </a:spcAft>
                        <a:buSzPts val="1600"/>
                        <a:buFont typeface="Times New Roman"/>
                        <a:buNone/>
                      </a:pPr>
                      <a:r>
                        <a:rPr lang="en-US" sz="1600">
                          <a:latin typeface="Times New Roman"/>
                          <a:ea typeface="Times New Roman"/>
                          <a:cs typeface="Times New Roman"/>
                          <a:sym typeface="Times New Roman"/>
                        </a:rPr>
                        <a:t>Title</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lang="en-US" sz="1800">
                          <a:latin typeface="Times New Roman"/>
                          <a:ea typeface="Times New Roman"/>
                          <a:cs typeface="Times New Roman"/>
                          <a:sym typeface="Times New Roman"/>
                        </a:rPr>
                        <a:t>Author</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lang="en-US" sz="1800" u="none" cap="none" strike="noStrike">
                          <a:latin typeface="Times New Roman"/>
                          <a:ea typeface="Times New Roman"/>
                          <a:cs typeface="Times New Roman"/>
                          <a:sym typeface="Times New Roman"/>
                        </a:rPr>
                        <a:t>Date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lang="en-US" sz="1800" u="none" cap="none" strike="noStrike">
                          <a:latin typeface="Times New Roman"/>
                          <a:ea typeface="Times New Roman"/>
                          <a:cs typeface="Times New Roman"/>
                          <a:sym typeface="Times New Roman"/>
                        </a:rPr>
                        <a:t>Feature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b="1" lang="en-US" sz="1800" u="none" cap="none" strike="noStrike">
                          <a:latin typeface="Times New Roman"/>
                          <a:ea typeface="Times New Roman"/>
                          <a:cs typeface="Times New Roman"/>
                          <a:sym typeface="Times New Roman"/>
                        </a:rPr>
                        <a:t>Drawback</a:t>
                      </a:r>
                      <a:endParaRPr sz="1800" u="none" cap="none" strike="noStrike"/>
                    </a:p>
                  </a:txBody>
                  <a:tcPr marT="45725" marB="45725" marR="91450" marL="91450"/>
                </a:tc>
              </a:tr>
              <a:tr h="1002525">
                <a:tc>
                  <a:txBody>
                    <a:bodyPr/>
                    <a:lstStyle/>
                    <a:p>
                      <a:pPr indent="0" lvl="0" marL="0" marR="0" rtl="0" algn="l">
                        <a:lnSpc>
                          <a:spcPct val="100000"/>
                        </a:lnSpc>
                        <a:spcBef>
                          <a:spcPts val="0"/>
                        </a:spcBef>
                        <a:spcAft>
                          <a:spcPts val="0"/>
                        </a:spcAft>
                        <a:buSzPts val="1400"/>
                        <a:buFont typeface="Times New Roman"/>
                        <a:buNone/>
                      </a:pPr>
                      <a:r>
                        <a:rPr lang="en-US" sz="1800"/>
                        <a:t>Chatbots emeet Health:automizing ehealthcare [1]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Flora Amato,</a:t>
                      </a:r>
                      <a:endParaRPr sz="1800"/>
                    </a:p>
                    <a:p>
                      <a:pPr indent="0" lvl="0" marL="0" marR="0" rtl="0" algn="l">
                        <a:lnSpc>
                          <a:spcPct val="100000"/>
                        </a:lnSpc>
                        <a:spcBef>
                          <a:spcPts val="0"/>
                        </a:spcBef>
                        <a:spcAft>
                          <a:spcPts val="0"/>
                        </a:spcAft>
                        <a:buSzPts val="1800"/>
                        <a:buFont typeface="Calibri"/>
                        <a:buNone/>
                      </a:pPr>
                      <a:r>
                        <a:rPr lang="en-US" sz="1800"/>
                        <a:t>Vincezo Gabriele</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u="none" cap="none" strike="noStrike"/>
                        <a:t>201</a:t>
                      </a:r>
                      <a:r>
                        <a:rPr lang="en-US" sz="1800"/>
                        <a:t>7</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200"/>
                        <a:buFont typeface="Calibri"/>
                        <a:buNone/>
                      </a:pPr>
                      <a:r>
                        <a:rPr lang="en-US" sz="1200"/>
                        <a:t>In this recommendation system has been recent advance of technologies for data processing and analytics have radically changed the healthcare solutions,promising to become more efficient,less expensive and higher quality</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600"/>
                        <a:buFont typeface="Calibri"/>
                        <a:buNone/>
                      </a:pPr>
                      <a:r>
                        <a:rPr lang="en-US" sz="1600" u="none" cap="none" strike="noStrike"/>
                        <a:t>Limited to social network data for </a:t>
                      </a:r>
                      <a:endParaRPr sz="1800" u="none" cap="none" strike="noStrike"/>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68f2d38aa1_1_60"/>
          <p:cNvSpPr txBox="1"/>
          <p:nvPr>
            <p:ph type="title"/>
          </p:nvPr>
        </p:nvSpPr>
        <p:spPr>
          <a:xfrm>
            <a:off x="783465" y="217443"/>
            <a:ext cx="7577100" cy="10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FFFF00"/>
              </a:buClr>
              <a:buSzPts val="2800"/>
              <a:buFont typeface="Cambria"/>
              <a:buNone/>
            </a:pPr>
            <a:r>
              <a:rPr b="1" lang="en-US">
                <a:solidFill>
                  <a:srgbClr val="FFFF00"/>
                </a:solidFill>
              </a:rPr>
              <a:t>    Literature Survey</a:t>
            </a:r>
            <a:endParaRPr b="1">
              <a:solidFill>
                <a:srgbClr val="FFFF00"/>
              </a:solidFill>
            </a:endParaRPr>
          </a:p>
          <a:p>
            <a:pPr indent="0" lvl="0" marL="0" rtl="0" algn="ctr">
              <a:lnSpc>
                <a:spcPct val="100000"/>
              </a:lnSpc>
              <a:spcBef>
                <a:spcPts val="0"/>
              </a:spcBef>
              <a:spcAft>
                <a:spcPts val="0"/>
              </a:spcAft>
              <a:buClr>
                <a:srgbClr val="FFFF00"/>
              </a:buClr>
              <a:buSzPts val="2800"/>
              <a:buFont typeface="Cambria"/>
              <a:buNone/>
            </a:pPr>
            <a:r>
              <a:t/>
            </a:r>
            <a:endParaRPr>
              <a:solidFill>
                <a:srgbClr val="FFFF00"/>
              </a:solidFill>
            </a:endParaRPr>
          </a:p>
        </p:txBody>
      </p:sp>
      <p:sp>
        <p:nvSpPr>
          <p:cNvPr id="180" name="Google Shape;180;g268f2d38aa1_1_60"/>
          <p:cNvSpPr txBox="1"/>
          <p:nvPr>
            <p:ph idx="1" type="body"/>
          </p:nvPr>
        </p:nvSpPr>
        <p:spPr>
          <a:xfrm>
            <a:off x="648499" y="1760404"/>
            <a:ext cx="78471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800"/>
              <a:buFont typeface="Calibri"/>
              <a:buNone/>
            </a:pPr>
            <a:r>
              <a:t/>
            </a:r>
            <a:endParaRPr/>
          </a:p>
        </p:txBody>
      </p:sp>
      <p:pic>
        <p:nvPicPr>
          <p:cNvPr id="181" name="Google Shape;181;g268f2d38aa1_1_60"/>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graphicFrame>
        <p:nvGraphicFramePr>
          <p:cNvPr id="182" name="Google Shape;182;g268f2d38aa1_1_60"/>
          <p:cNvGraphicFramePr/>
          <p:nvPr/>
        </p:nvGraphicFramePr>
        <p:xfrm>
          <a:off x="16992" y="1137047"/>
          <a:ext cx="3000000" cy="3000000"/>
        </p:xfrm>
        <a:graphic>
          <a:graphicData uri="http://schemas.openxmlformats.org/drawingml/2006/table">
            <a:tbl>
              <a:tblPr bandRow="1" firstRow="1">
                <a:gradFill>
                  <a:gsLst>
                    <a:gs pos="0">
                      <a:srgbClr val="9FC3FF"/>
                    </a:gs>
                    <a:gs pos="35000">
                      <a:srgbClr val="BDD5FF"/>
                    </a:gs>
                    <a:gs pos="100000">
                      <a:srgbClr val="E4EEFF"/>
                    </a:gs>
                  </a:gsLst>
                  <a:lin ang="16200038" scaled="0"/>
                </a:gradFill>
                <a:tableStyleId>{EE10F262-44B6-4BD0-9069-D978303F311F}</a:tableStyleId>
              </a:tblPr>
              <a:tblGrid>
                <a:gridCol w="3437475"/>
                <a:gridCol w="1250525"/>
                <a:gridCol w="778075"/>
                <a:gridCol w="2073900"/>
                <a:gridCol w="1570150"/>
              </a:tblGrid>
              <a:tr h="228600">
                <a:tc>
                  <a:txBody>
                    <a:bodyPr/>
                    <a:lstStyle/>
                    <a:p>
                      <a:pPr indent="0" lvl="0" marL="0" marR="0" rtl="0" algn="l">
                        <a:lnSpc>
                          <a:spcPct val="100000"/>
                        </a:lnSpc>
                        <a:spcBef>
                          <a:spcPts val="0"/>
                        </a:spcBef>
                        <a:spcAft>
                          <a:spcPts val="0"/>
                        </a:spcAft>
                        <a:buSzPts val="1600"/>
                        <a:buFont typeface="Times New Roman"/>
                        <a:buNone/>
                      </a:pPr>
                      <a:r>
                        <a:rPr lang="en-US" sz="1600">
                          <a:latin typeface="Times New Roman"/>
                          <a:ea typeface="Times New Roman"/>
                          <a:cs typeface="Times New Roman"/>
                          <a:sym typeface="Times New Roman"/>
                        </a:rPr>
                        <a:t>Title</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lang="en-US" sz="1800">
                          <a:latin typeface="Times New Roman"/>
                          <a:ea typeface="Times New Roman"/>
                          <a:cs typeface="Times New Roman"/>
                          <a:sym typeface="Times New Roman"/>
                        </a:rPr>
                        <a:t>Author</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lang="en-US" sz="1800" u="none" cap="none" strike="noStrike">
                          <a:latin typeface="Times New Roman"/>
                          <a:ea typeface="Times New Roman"/>
                          <a:cs typeface="Times New Roman"/>
                          <a:sym typeface="Times New Roman"/>
                        </a:rPr>
                        <a:t>Date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lang="en-US" sz="1800" u="none" cap="none" strike="noStrike">
                          <a:latin typeface="Times New Roman"/>
                          <a:ea typeface="Times New Roman"/>
                          <a:cs typeface="Times New Roman"/>
                          <a:sym typeface="Times New Roman"/>
                        </a:rPr>
                        <a:t>Feature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b="1" lang="en-US" sz="1800" u="none" cap="none" strike="noStrike">
                          <a:latin typeface="Times New Roman"/>
                          <a:ea typeface="Times New Roman"/>
                          <a:cs typeface="Times New Roman"/>
                          <a:sym typeface="Times New Roman"/>
                        </a:rPr>
                        <a:t>Drawback</a:t>
                      </a:r>
                      <a:endParaRPr sz="1800" u="none" cap="none" strike="noStrike"/>
                    </a:p>
                  </a:txBody>
                  <a:tcPr marT="45725" marB="45725" marR="91450" marL="91450"/>
                </a:tc>
              </a:tr>
              <a:tr h="1002525">
                <a:tc>
                  <a:txBody>
                    <a:bodyPr/>
                    <a:lstStyle/>
                    <a:p>
                      <a:pPr indent="0" lvl="0" marL="0" marR="0" rtl="0" algn="l">
                        <a:lnSpc>
                          <a:spcPct val="100000"/>
                        </a:lnSpc>
                        <a:spcBef>
                          <a:spcPts val="0"/>
                        </a:spcBef>
                        <a:spcAft>
                          <a:spcPts val="0"/>
                        </a:spcAft>
                        <a:buSzPts val="1400"/>
                        <a:buFont typeface="Times New Roman"/>
                        <a:buNone/>
                      </a:pPr>
                      <a:r>
                        <a:rPr lang="en-US" sz="2000">
                          <a:latin typeface="Times New Roman"/>
                          <a:ea typeface="Times New Roman"/>
                          <a:cs typeface="Times New Roman"/>
                          <a:sym typeface="Times New Roman"/>
                        </a:rPr>
                        <a:t>Textbased healthcare chatbots Supporting Patient and Health Professional teams[3]</a:t>
                      </a:r>
                      <a:endParaRPr sz="20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200">
                          <a:latin typeface="Times New Roman"/>
                          <a:ea typeface="Times New Roman"/>
                          <a:cs typeface="Times New Roman"/>
                          <a:sym typeface="Times New Roman"/>
                        </a:rPr>
                        <a:t>University of St.Gallen, Institute of Technology management,St.Gallen Switzerland</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u="none" cap="none" strike="noStrike"/>
                        <a:t>2016</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200"/>
                        <a:buFont typeface="Calibri"/>
                        <a:buNone/>
                      </a:pPr>
                      <a:r>
                        <a:rPr lang="en-US" sz="1200"/>
                        <a:t>Technology based self service channels and digital interventions have potential to support patients in everyday life and healthcare professionals.Although there are scalable self service channels in form of digital voice assistants and chatbots offeredApple(Siri),Amazon(Alexa),Google(Assistent),</a:t>
                      </a:r>
                      <a:endParaRPr sz="1200"/>
                    </a:p>
                    <a:p>
                      <a:pPr indent="0" lvl="0" marL="0" marR="0" rtl="0" algn="l">
                        <a:lnSpc>
                          <a:spcPct val="100000"/>
                        </a:lnSpc>
                        <a:spcBef>
                          <a:spcPts val="0"/>
                        </a:spcBef>
                        <a:spcAft>
                          <a:spcPts val="0"/>
                        </a:spcAft>
                        <a:buSzPts val="1200"/>
                        <a:buFont typeface="Calibri"/>
                        <a:buNone/>
                      </a:pPr>
                      <a:r>
                        <a:rPr lang="en-US" sz="1200"/>
                        <a:t>Microsoft(Cortana) or Samsung (Bixby) they cannot be applied in healthcare.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600"/>
                        <a:buFont typeface="Calibri"/>
                        <a:buNone/>
                      </a:pPr>
                      <a:r>
                        <a:rPr lang="en-US" sz="1600" u="none" cap="none" strike="noStrike"/>
                        <a:t>Limited to social network data for recommendation</a:t>
                      </a:r>
                      <a:endParaRPr sz="1800" u="none" cap="none" strike="noStrike"/>
                    </a:p>
                  </a:txBody>
                  <a:tcPr marT="45725" marB="45725" marR="91450" marL="91450"/>
                </a:tc>
              </a:tr>
              <a:tr h="1098100">
                <a:tc>
                  <a:txBody>
                    <a:bodyPr/>
                    <a:lstStyle/>
                    <a:p>
                      <a:pPr indent="0" lvl="0" marL="0" marR="0" rtl="0" algn="l">
                        <a:lnSpc>
                          <a:spcPct val="100000"/>
                        </a:lnSpc>
                        <a:spcBef>
                          <a:spcPts val="0"/>
                        </a:spcBef>
                        <a:spcAft>
                          <a:spcPts val="0"/>
                        </a:spcAft>
                        <a:buSzPts val="1800"/>
                        <a:buFont typeface="Calibri"/>
                        <a:buNone/>
                      </a:pPr>
                      <a:r>
                        <a:rPr lang="en-US" sz="2000" u="none" cap="none" strike="noStrike">
                          <a:latin typeface="Times New Roman"/>
                          <a:ea typeface="Times New Roman"/>
                          <a:cs typeface="Times New Roman"/>
                          <a:sym typeface="Times New Roman"/>
                        </a:rPr>
                        <a:t>P</a:t>
                      </a:r>
                      <a:r>
                        <a:rPr lang="en-US" sz="2000">
                          <a:latin typeface="Times New Roman"/>
                          <a:ea typeface="Times New Roman"/>
                          <a:cs typeface="Times New Roman"/>
                          <a:sym typeface="Times New Roman"/>
                        </a:rPr>
                        <a:t>reparation of Rasberry Pi for IOT enabled applications[4]</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2000">
                          <a:latin typeface="Times New Roman"/>
                          <a:ea typeface="Times New Roman"/>
                          <a:cs typeface="Times New Roman"/>
                          <a:sym typeface="Times New Roman"/>
                        </a:rPr>
                        <a:t>Devraj Manoj</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2000" u="none" cap="none" strike="noStrike">
                          <a:latin typeface="Times New Roman"/>
                          <a:ea typeface="Times New Roman"/>
                          <a:cs typeface="Times New Roman"/>
                          <a:sym typeface="Times New Roman"/>
                        </a:rPr>
                        <a:t>201</a:t>
                      </a:r>
                      <a:r>
                        <a:rPr lang="en-US" sz="2000">
                          <a:latin typeface="Times New Roman"/>
                          <a:ea typeface="Times New Roman"/>
                          <a:cs typeface="Times New Roman"/>
                          <a:sym typeface="Times New Roman"/>
                        </a:rPr>
                        <a:t>8</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00000"/>
                        </a:lnSpc>
                        <a:spcBef>
                          <a:spcPts val="0"/>
                        </a:spcBef>
                        <a:spcAft>
                          <a:spcPts val="0"/>
                        </a:spcAft>
                        <a:buSzPts val="1200"/>
                        <a:buFont typeface="Calibri"/>
                        <a:buNone/>
                      </a:pPr>
                      <a:r>
                        <a:rPr lang="en-US" sz="1200">
                          <a:latin typeface="Times New Roman"/>
                          <a:ea typeface="Times New Roman"/>
                          <a:cs typeface="Times New Roman"/>
                          <a:sym typeface="Times New Roman"/>
                        </a:rPr>
                        <a:t>The VAs and natural language processing tools</a:t>
                      </a:r>
                      <a:endParaRPr sz="1200">
                        <a:latin typeface="Times New Roman"/>
                        <a:ea typeface="Times New Roman"/>
                        <a:cs typeface="Times New Roman"/>
                        <a:sym typeface="Times New Roman"/>
                      </a:endParaRPr>
                    </a:p>
                    <a:p>
                      <a:pPr indent="0" lvl="0" marL="0" marR="0" rtl="0" algn="just">
                        <a:lnSpc>
                          <a:spcPct val="100000"/>
                        </a:lnSpc>
                        <a:spcBef>
                          <a:spcPts val="0"/>
                        </a:spcBef>
                        <a:spcAft>
                          <a:spcPts val="0"/>
                        </a:spcAft>
                        <a:buSzPts val="1200"/>
                        <a:buFont typeface="Calibri"/>
                        <a:buNone/>
                      </a:pPr>
                      <a:r>
                        <a:rPr lang="en-US" sz="1200">
                          <a:latin typeface="Times New Roman"/>
                          <a:ea typeface="Times New Roman"/>
                          <a:cs typeface="Times New Roman"/>
                          <a:sym typeface="Times New Roman"/>
                        </a:rPr>
                        <a:t>such as text to voice conversation libraries are also useful for automation of the sophisticated software developments .The text to speech conversion API is useful for visually impaired person.The Siri,Alexa ,Google Now,Cortana are few examples of VA.The Rootbot is a personal shopping assistant </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400"/>
                        <a:buFont typeface="Calibri"/>
                        <a:buNone/>
                      </a:pPr>
                      <a:r>
                        <a:rPr lang="en-US" sz="1400" u="none" cap="none" strike="noStrike"/>
                        <a:t>Relies heavily on user input for customization</a:t>
                      </a:r>
                      <a:endParaRPr sz="1800" u="none" cap="none" strike="noStrike"/>
                    </a:p>
                  </a:txBody>
                  <a:tcPr marT="45725" marB="45725" marR="91450" marL="914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68f2d38aa1_1_118"/>
          <p:cNvSpPr txBox="1"/>
          <p:nvPr>
            <p:ph type="title"/>
          </p:nvPr>
        </p:nvSpPr>
        <p:spPr>
          <a:xfrm>
            <a:off x="783465" y="217443"/>
            <a:ext cx="7577100" cy="10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FFFF00"/>
              </a:buClr>
              <a:buSzPts val="2800"/>
              <a:buFont typeface="Cambria"/>
              <a:buNone/>
            </a:pPr>
            <a:r>
              <a:rPr b="1" lang="en-US">
                <a:solidFill>
                  <a:srgbClr val="FFFF00"/>
                </a:solidFill>
              </a:rPr>
              <a:t>    Literature Survey</a:t>
            </a:r>
            <a:endParaRPr b="1">
              <a:solidFill>
                <a:srgbClr val="FFFF00"/>
              </a:solidFill>
            </a:endParaRPr>
          </a:p>
          <a:p>
            <a:pPr indent="0" lvl="0" marL="0" rtl="0" algn="ctr">
              <a:lnSpc>
                <a:spcPct val="100000"/>
              </a:lnSpc>
              <a:spcBef>
                <a:spcPts val="0"/>
              </a:spcBef>
              <a:spcAft>
                <a:spcPts val="0"/>
              </a:spcAft>
              <a:buClr>
                <a:srgbClr val="FFFF00"/>
              </a:buClr>
              <a:buSzPts val="2800"/>
              <a:buFont typeface="Cambria"/>
              <a:buNone/>
            </a:pPr>
            <a:r>
              <a:t/>
            </a:r>
            <a:endParaRPr>
              <a:solidFill>
                <a:srgbClr val="FFFF00"/>
              </a:solidFill>
            </a:endParaRPr>
          </a:p>
        </p:txBody>
      </p:sp>
      <p:sp>
        <p:nvSpPr>
          <p:cNvPr id="188" name="Google Shape;188;g268f2d38aa1_1_118"/>
          <p:cNvSpPr txBox="1"/>
          <p:nvPr>
            <p:ph idx="1" type="body"/>
          </p:nvPr>
        </p:nvSpPr>
        <p:spPr>
          <a:xfrm>
            <a:off x="648499" y="1760404"/>
            <a:ext cx="78471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800"/>
              <a:buFont typeface="Calibri"/>
              <a:buNone/>
            </a:pPr>
            <a:r>
              <a:t/>
            </a:r>
            <a:endParaRPr/>
          </a:p>
        </p:txBody>
      </p:sp>
      <p:pic>
        <p:nvPicPr>
          <p:cNvPr id="189" name="Google Shape;189;g268f2d38aa1_1_118"/>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graphicFrame>
        <p:nvGraphicFramePr>
          <p:cNvPr id="190" name="Google Shape;190;g268f2d38aa1_1_118"/>
          <p:cNvGraphicFramePr/>
          <p:nvPr/>
        </p:nvGraphicFramePr>
        <p:xfrm>
          <a:off x="16992" y="1137047"/>
          <a:ext cx="3000000" cy="3000000"/>
        </p:xfrm>
        <a:graphic>
          <a:graphicData uri="http://schemas.openxmlformats.org/drawingml/2006/table">
            <a:tbl>
              <a:tblPr bandRow="1" firstRow="1">
                <a:gradFill>
                  <a:gsLst>
                    <a:gs pos="0">
                      <a:srgbClr val="9FC3FF"/>
                    </a:gs>
                    <a:gs pos="35000">
                      <a:srgbClr val="BDD5FF"/>
                    </a:gs>
                    <a:gs pos="100000">
                      <a:srgbClr val="E4EEFF"/>
                    </a:gs>
                  </a:gsLst>
                  <a:lin ang="16200038" scaled="0"/>
                </a:gradFill>
                <a:tableStyleId>{EE10F262-44B6-4BD0-9069-D978303F311F}</a:tableStyleId>
              </a:tblPr>
              <a:tblGrid>
                <a:gridCol w="3437475"/>
                <a:gridCol w="1109125"/>
                <a:gridCol w="919475"/>
                <a:gridCol w="2073900"/>
                <a:gridCol w="1570150"/>
              </a:tblGrid>
              <a:tr h="228600">
                <a:tc>
                  <a:txBody>
                    <a:bodyPr/>
                    <a:lstStyle/>
                    <a:p>
                      <a:pPr indent="0" lvl="0" marL="0" marR="0" rtl="0" algn="l">
                        <a:lnSpc>
                          <a:spcPct val="100000"/>
                        </a:lnSpc>
                        <a:spcBef>
                          <a:spcPts val="0"/>
                        </a:spcBef>
                        <a:spcAft>
                          <a:spcPts val="0"/>
                        </a:spcAft>
                        <a:buSzPts val="1600"/>
                        <a:buFont typeface="Times New Roman"/>
                        <a:buNone/>
                      </a:pPr>
                      <a:r>
                        <a:rPr lang="en-US" sz="1600">
                          <a:latin typeface="Times New Roman"/>
                          <a:ea typeface="Times New Roman"/>
                          <a:cs typeface="Times New Roman"/>
                          <a:sym typeface="Times New Roman"/>
                        </a:rPr>
                        <a:t>Title</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lang="en-US" sz="1800">
                          <a:latin typeface="Times New Roman"/>
                          <a:ea typeface="Times New Roman"/>
                          <a:cs typeface="Times New Roman"/>
                          <a:sym typeface="Times New Roman"/>
                        </a:rPr>
                        <a:t>Author</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lang="en-US" sz="1800" u="none" cap="none" strike="noStrike">
                          <a:latin typeface="Times New Roman"/>
                          <a:ea typeface="Times New Roman"/>
                          <a:cs typeface="Times New Roman"/>
                          <a:sym typeface="Times New Roman"/>
                        </a:rPr>
                        <a:t>Date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lang="en-US" sz="1800" u="none" cap="none" strike="noStrike">
                          <a:latin typeface="Times New Roman"/>
                          <a:ea typeface="Times New Roman"/>
                          <a:cs typeface="Times New Roman"/>
                          <a:sym typeface="Times New Roman"/>
                        </a:rPr>
                        <a:t>Feature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SzPts val="1800"/>
                        <a:buFont typeface="Times New Roman"/>
                        <a:buNone/>
                      </a:pPr>
                      <a:r>
                        <a:rPr b="1" lang="en-US" sz="1800" u="none" cap="none" strike="noStrike">
                          <a:latin typeface="Times New Roman"/>
                          <a:ea typeface="Times New Roman"/>
                          <a:cs typeface="Times New Roman"/>
                          <a:sym typeface="Times New Roman"/>
                        </a:rPr>
                        <a:t>Drawback</a:t>
                      </a:r>
                      <a:endParaRPr sz="1800" u="none" cap="none" strike="noStrike"/>
                    </a:p>
                  </a:txBody>
                  <a:tcPr marT="45725" marB="45725" marR="91450" marL="91450"/>
                </a:tc>
              </a:tr>
              <a:tr h="1002525">
                <a:tc>
                  <a:txBody>
                    <a:bodyPr/>
                    <a:lstStyle/>
                    <a:p>
                      <a:pPr indent="0" lvl="0" marL="0" marR="0" rtl="0" algn="l">
                        <a:lnSpc>
                          <a:spcPct val="100000"/>
                        </a:lnSpc>
                        <a:spcBef>
                          <a:spcPts val="0"/>
                        </a:spcBef>
                        <a:spcAft>
                          <a:spcPts val="0"/>
                        </a:spcAft>
                        <a:buSzPts val="1400"/>
                        <a:buFont typeface="Times New Roman"/>
                        <a:buNone/>
                      </a:pPr>
                      <a:r>
                        <a:rPr lang="en-US" sz="1800">
                          <a:latin typeface="Times New Roman"/>
                          <a:ea typeface="Times New Roman"/>
                          <a:cs typeface="Times New Roman"/>
                          <a:sym typeface="Times New Roman"/>
                        </a:rPr>
                        <a:t>Chatbots  with Machine Learning:Building Neural Conversations Agent[5]</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latin typeface="Times New Roman"/>
                          <a:ea typeface="Times New Roman"/>
                          <a:cs typeface="Times New Roman"/>
                          <a:sym typeface="Times New Roman"/>
                        </a:rPr>
                        <a:t>Luba Belokon</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u="none" cap="none" strike="noStrike">
                          <a:latin typeface="Times New Roman"/>
                          <a:ea typeface="Times New Roman"/>
                          <a:cs typeface="Times New Roman"/>
                          <a:sym typeface="Times New Roman"/>
                        </a:rPr>
                        <a:t>201</a:t>
                      </a:r>
                      <a:r>
                        <a:rPr lang="en-US" sz="1800">
                          <a:latin typeface="Times New Roman"/>
                          <a:ea typeface="Times New Roman"/>
                          <a:cs typeface="Times New Roman"/>
                          <a:sym typeface="Times New Roman"/>
                        </a:rPr>
                        <a:t>5</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00000"/>
                        </a:lnSpc>
                        <a:spcBef>
                          <a:spcPts val="0"/>
                        </a:spcBef>
                        <a:spcAft>
                          <a:spcPts val="0"/>
                        </a:spcAft>
                        <a:buSzPts val="1200"/>
                        <a:buFont typeface="Calibri"/>
                        <a:buNone/>
                      </a:pPr>
                      <a:r>
                        <a:rPr lang="en-US" sz="1200">
                          <a:latin typeface="Times New Roman"/>
                          <a:ea typeface="Times New Roman"/>
                          <a:cs typeface="Times New Roman"/>
                          <a:sym typeface="Times New Roman"/>
                        </a:rPr>
                        <a:t>There are two major types of dialogue system.:goal oriented (i.e. Siri,Alexa,Cortana)etc..The former people help to solve everyday problems using natural language,latter attemp to talk with people using wide range of topics.</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SzPts val="1600"/>
                        <a:buFont typeface="Calibri"/>
                        <a:buNone/>
                      </a:pPr>
                      <a:r>
                        <a:rPr lang="en-US" sz="1600" u="none" cap="none" strike="noStrike"/>
                        <a:t>Limited to social network data for </a:t>
                      </a:r>
                      <a:endParaRPr sz="1800" u="none" cap="none" strike="noStrike"/>
                    </a:p>
                  </a:txBody>
                  <a:tcPr marT="45725" marB="45725" marR="91450" marL="91450"/>
                </a:tc>
              </a:tr>
              <a:tr h="1098100">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Chatbot for Hospital Management system[6]</a:t>
                      </a:r>
                      <a:endParaRPr sz="1800">
                        <a:latin typeface="Times New Roman"/>
                        <a:ea typeface="Times New Roman"/>
                        <a:cs typeface="Times New Roman"/>
                        <a:sym typeface="Times New Roman"/>
                      </a:endParaRPr>
                    </a:p>
                  </a:txBody>
                  <a:tcPr marT="45725" marB="45725" marR="91450" marL="91450"/>
                </a:tc>
                <a:tc>
                  <a:txBody>
                    <a:bodyPr/>
                    <a:lstStyle/>
                    <a:p>
                      <a:pPr indent="0" lvl="0" marL="0" rtl="0" algn="l">
                        <a:spcBef>
                          <a:spcPts val="0"/>
                        </a:spcBef>
                        <a:spcAft>
                          <a:spcPts val="0"/>
                        </a:spcAft>
                        <a:buClr>
                          <a:srgbClr val="31394D"/>
                        </a:buClr>
                        <a:buSzPts val="1100"/>
                        <a:buFont typeface="Arial"/>
                        <a:buNone/>
                      </a:pPr>
                      <a:r>
                        <a:rPr lang="en-US" sz="1800">
                          <a:solidFill>
                            <a:srgbClr val="31394D"/>
                          </a:solidFill>
                          <a:latin typeface="Times New Roman"/>
                          <a:ea typeface="Times New Roman"/>
                          <a:cs typeface="Times New Roman"/>
                          <a:sym typeface="Times New Roman"/>
                        </a:rPr>
                        <a:t>Srinivasa Rao Dammanavalam</a:t>
                      </a:r>
                      <a:endParaRPr sz="1800">
                        <a:solidFill>
                          <a:srgbClr val="31394D"/>
                        </a:solidFill>
                        <a:latin typeface="Times New Roman"/>
                        <a:ea typeface="Times New Roman"/>
                        <a:cs typeface="Times New Roman"/>
                        <a:sym typeface="Times New Roman"/>
                      </a:endParaRPr>
                    </a:p>
                    <a:p>
                      <a:pPr indent="0" lvl="0" marL="0" rtl="0" algn="l">
                        <a:spcBef>
                          <a:spcPts val="0"/>
                        </a:spcBef>
                        <a:spcAft>
                          <a:spcPts val="0"/>
                        </a:spcAft>
                        <a:buClr>
                          <a:srgbClr val="31394D"/>
                        </a:buClr>
                        <a:buSzPts val="1100"/>
                        <a:buFont typeface="Arial"/>
                        <a:buNone/>
                      </a:pPr>
                      <a:r>
                        <a:rPr lang="en-US" sz="1800">
                          <a:solidFill>
                            <a:srgbClr val="31394D"/>
                          </a:solidFill>
                          <a:latin typeface="Times New Roman"/>
                          <a:ea typeface="Times New Roman"/>
                          <a:cs typeface="Times New Roman"/>
                          <a:sym typeface="Times New Roman"/>
                        </a:rPr>
                        <a:t>Candana Nukala Rajeshwari rao</a:t>
                      </a:r>
                      <a:endParaRPr sz="1800">
                        <a:solidFill>
                          <a:srgbClr val="31394D"/>
                        </a:solidFill>
                        <a:latin typeface="Times New Roman"/>
                        <a:ea typeface="Times New Roman"/>
                        <a:cs typeface="Times New Roman"/>
                        <a:sym typeface="Times New Roman"/>
                      </a:endParaRPr>
                    </a:p>
                    <a:p>
                      <a:pPr indent="0" lvl="0" marL="0" rtl="0" algn="l">
                        <a:spcBef>
                          <a:spcPts val="0"/>
                        </a:spcBef>
                        <a:spcAft>
                          <a:spcPts val="0"/>
                        </a:spcAft>
                        <a:buClr>
                          <a:srgbClr val="31394D"/>
                        </a:buClr>
                        <a:buSzPts val="1100"/>
                        <a:buFont typeface="Arial"/>
                        <a:buNone/>
                      </a:pPr>
                      <a:r>
                        <a:rPr lang="en-US" sz="1800">
                          <a:solidFill>
                            <a:srgbClr val="31394D"/>
                          </a:solidFill>
                          <a:latin typeface="Times New Roman"/>
                          <a:ea typeface="Times New Roman"/>
                          <a:cs typeface="Times New Roman"/>
                          <a:sym typeface="Times New Roman"/>
                        </a:rPr>
                        <a:t>Lahari anegama Manish kumar Ravikant</a:t>
                      </a:r>
                      <a:endParaRPr sz="1800">
                        <a:latin typeface="Times New Roman"/>
                        <a:ea typeface="Times New Roman"/>
                        <a:cs typeface="Times New Roman"/>
                        <a:sym typeface="Times New Roman"/>
                      </a:endParaRPr>
                    </a:p>
                  </a:txBody>
                  <a:tcPr marT="45725" marB="45725" marR="91450" marL="91450"/>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2023</a:t>
                      </a:r>
                      <a:endParaRPr sz="1800">
                        <a:latin typeface="Times New Roman"/>
                        <a:ea typeface="Times New Roman"/>
                        <a:cs typeface="Times New Roman"/>
                        <a:sym typeface="Times New Roman"/>
                      </a:endParaRPr>
                    </a:p>
                  </a:txBody>
                  <a:tcPr marT="45725" marB="45725" marR="91450" marL="91450"/>
                </a:tc>
                <a:tc>
                  <a:txBody>
                    <a:bodyPr/>
                    <a:lstStyle/>
                    <a:p>
                      <a:pPr indent="0" lvl="0" marL="0" rtl="0" algn="just">
                        <a:spcBef>
                          <a:spcPts val="0"/>
                        </a:spcBef>
                        <a:spcAft>
                          <a:spcPts val="0"/>
                        </a:spcAft>
                        <a:buClr>
                          <a:schemeClr val="dk1"/>
                        </a:buClr>
                        <a:buSzPts val="1000"/>
                        <a:buFont typeface="Arial"/>
                        <a:buNone/>
                      </a:pPr>
                      <a:r>
                        <a:rPr lang="en-US" sz="1200">
                          <a:solidFill>
                            <a:srgbClr val="31394D"/>
                          </a:solidFill>
                          <a:latin typeface="Times New Roman"/>
                          <a:ea typeface="Times New Roman"/>
                          <a:cs typeface="Times New Roman"/>
                          <a:sym typeface="Times New Roman"/>
                        </a:rPr>
                        <a:t>The proposed system integrates basic features in an application and adds AI chatbot for easy navigation, doctor data, diagnostics, symptom analysis, and appointment booking. It accepts both voice and text input. The website is built using Flask with login, dashboard, appointment, and chatbot button. Speech-enabled chatbots provide high interactivity with text or voice input/output. Speech to text is achieved using Google's Web Speech API, and text to speech is done using pyttsx3. User queries are analyzed using an LSTM model with forget, remember, learn, and output gates. A sequential model with 3 layers and SGD optimization is used, achieving 94.85% accuracy and 8.15% loss with 1000 epochs.</a:t>
                      </a:r>
                      <a:endParaRPr sz="1200"/>
                    </a:p>
                  </a:txBody>
                  <a:tcPr marT="45725" marB="45725" marR="91450" marL="91450"/>
                </a:tc>
                <a:tc>
                  <a:txBody>
                    <a:bodyPr/>
                    <a:lstStyle/>
                    <a:p>
                      <a:pPr indent="0" lvl="0" marL="0" rtl="0" algn="just">
                        <a:spcBef>
                          <a:spcPts val="0"/>
                        </a:spcBef>
                        <a:spcAft>
                          <a:spcPts val="0"/>
                        </a:spcAft>
                        <a:buClr>
                          <a:schemeClr val="dk1"/>
                        </a:buClr>
                        <a:buSzPts val="1000"/>
                        <a:buFont typeface="Arial"/>
                        <a:buNone/>
                      </a:pPr>
                      <a:r>
                        <a:rPr lang="en-US" sz="1000">
                          <a:latin typeface="Arial"/>
                          <a:ea typeface="Arial"/>
                          <a:cs typeface="Arial"/>
                          <a:sym typeface="Arial"/>
                        </a:rPr>
                        <a:t>Enabling Speech recognition in our chatbot also helps customers to have a simple and fast conversation</a:t>
                      </a:r>
                      <a:endParaRPr/>
                    </a:p>
                  </a:txBody>
                  <a:tcPr marT="45725" marB="45725" marR="91450" marL="914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Block diagram of chatbot</a:t>
            </a:r>
            <a:endParaRPr>
              <a:solidFill>
                <a:srgbClr val="FFFF00"/>
              </a:solidFill>
            </a:endParaRPr>
          </a:p>
        </p:txBody>
      </p:sp>
      <p:pic>
        <p:nvPicPr>
          <p:cNvPr id="196" name="Google Shape;196;p14"/>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197" name="Google Shape;197;p14"/>
          <p:cNvPicPr preferRelativeResize="0"/>
          <p:nvPr/>
        </p:nvPicPr>
        <p:blipFill rotWithShape="1">
          <a:blip r:embed="rId4">
            <a:alphaModFix/>
          </a:blip>
          <a:srcRect b="0" l="0" r="0" t="0"/>
          <a:stretch/>
        </p:blipFill>
        <p:spPr>
          <a:xfrm>
            <a:off x="730237" y="1195673"/>
            <a:ext cx="7831493" cy="371374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Class diagram of chatbot</a:t>
            </a:r>
            <a:endParaRPr>
              <a:solidFill>
                <a:srgbClr val="FFFF00"/>
              </a:solidFill>
            </a:endParaRPr>
          </a:p>
        </p:txBody>
      </p:sp>
      <p:pic>
        <p:nvPicPr>
          <p:cNvPr id="203" name="Google Shape;203;p17"/>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204" name="Google Shape;204;p17"/>
          <p:cNvPicPr preferRelativeResize="0"/>
          <p:nvPr/>
        </p:nvPicPr>
        <p:blipFill rotWithShape="1">
          <a:blip r:embed="rId4">
            <a:alphaModFix/>
          </a:blip>
          <a:srcRect b="0" l="0" r="0" t="0"/>
          <a:stretch/>
        </p:blipFill>
        <p:spPr>
          <a:xfrm>
            <a:off x="518561" y="1447209"/>
            <a:ext cx="8106927" cy="352815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5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Activity diagram of chatbot</a:t>
            </a:r>
            <a:endParaRPr>
              <a:solidFill>
                <a:srgbClr val="FFFF00"/>
              </a:solidFill>
            </a:endParaRPr>
          </a:p>
        </p:txBody>
      </p:sp>
      <p:pic>
        <p:nvPicPr>
          <p:cNvPr id="210" name="Google Shape;210;p18"/>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211" name="Google Shape;211;p18"/>
          <p:cNvPicPr preferRelativeResize="0"/>
          <p:nvPr/>
        </p:nvPicPr>
        <p:blipFill rotWithShape="1">
          <a:blip r:embed="rId4">
            <a:alphaModFix/>
          </a:blip>
          <a:srcRect b="0" l="0" r="0" t="0"/>
          <a:stretch/>
        </p:blipFill>
        <p:spPr>
          <a:xfrm>
            <a:off x="1174595" y="1370028"/>
            <a:ext cx="6958360" cy="329834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5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311700" y="57197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a:t>
            </a:r>
            <a:endParaRPr>
              <a:solidFill>
                <a:srgbClr val="FFFF00"/>
              </a:solidFill>
            </a:endParaRPr>
          </a:p>
        </p:txBody>
      </p:sp>
      <p:pic>
        <p:nvPicPr>
          <p:cNvPr id="217" name="Google Shape;217;p20"/>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218" name="Google Shape;218;p20"/>
          <p:cNvSpPr txBox="1"/>
          <p:nvPr/>
        </p:nvSpPr>
        <p:spPr>
          <a:xfrm>
            <a:off x="2795375" y="1416325"/>
            <a:ext cx="4927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BERT Model Accuracy on the Dataset</a:t>
            </a:r>
            <a:endParaRPr b="1"/>
          </a:p>
        </p:txBody>
      </p:sp>
      <p:pic>
        <p:nvPicPr>
          <p:cNvPr id="219" name="Google Shape;219;p20"/>
          <p:cNvPicPr preferRelativeResize="0"/>
          <p:nvPr/>
        </p:nvPicPr>
        <p:blipFill rotWithShape="1">
          <a:blip r:embed="rId4">
            <a:alphaModFix/>
          </a:blip>
          <a:srcRect b="-10439" l="0" r="0" t="10440"/>
          <a:stretch/>
        </p:blipFill>
        <p:spPr>
          <a:xfrm>
            <a:off x="76200" y="2109200"/>
            <a:ext cx="8991601" cy="30343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f109a6962b_1_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25" name="Google Shape;225;g1f109a6962b_1_4"/>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226" name="Google Shape;226;g1f109a6962b_1_4"/>
          <p:cNvSpPr txBox="1"/>
          <p:nvPr/>
        </p:nvSpPr>
        <p:spPr>
          <a:xfrm>
            <a:off x="2627675" y="1397700"/>
            <a:ext cx="4815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Dataset used for training a BERT Model</a:t>
            </a:r>
            <a:endParaRPr b="1"/>
          </a:p>
        </p:txBody>
      </p:sp>
      <p:pic>
        <p:nvPicPr>
          <p:cNvPr id="227" name="Google Shape;227;g1f109a6962b_1_4"/>
          <p:cNvPicPr preferRelativeResize="0"/>
          <p:nvPr/>
        </p:nvPicPr>
        <p:blipFill>
          <a:blip r:embed="rId4">
            <a:alphaModFix/>
          </a:blip>
          <a:stretch>
            <a:fillRect/>
          </a:stretch>
        </p:blipFill>
        <p:spPr>
          <a:xfrm>
            <a:off x="252800" y="1195675"/>
            <a:ext cx="8638449" cy="383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f109a6962b_3_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33" name="Google Shape;233;g1f109a6962b_3_0"/>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234" name="Google Shape;234;g1f109a6962b_3_0"/>
          <p:cNvPicPr preferRelativeResize="0"/>
          <p:nvPr/>
        </p:nvPicPr>
        <p:blipFill>
          <a:blip r:embed="rId4">
            <a:alphaModFix/>
          </a:blip>
          <a:stretch>
            <a:fillRect/>
          </a:stretch>
        </p:blipFill>
        <p:spPr>
          <a:xfrm>
            <a:off x="152400" y="1348075"/>
            <a:ext cx="8839202" cy="1947730"/>
          </a:xfrm>
          <a:prstGeom prst="rect">
            <a:avLst/>
          </a:prstGeom>
          <a:noFill/>
          <a:ln>
            <a:noFill/>
          </a:ln>
        </p:spPr>
      </p:pic>
      <p:sp>
        <p:nvSpPr>
          <p:cNvPr id="235" name="Google Shape;235;g1f109a6962b_3_0"/>
          <p:cNvSpPr txBox="1"/>
          <p:nvPr/>
        </p:nvSpPr>
        <p:spPr>
          <a:xfrm>
            <a:off x="3243925" y="32958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u="sng"/>
              <a:t>Saving The Model</a:t>
            </a:r>
            <a:endParaRPr b="1" u="sng"/>
          </a:p>
        </p:txBody>
      </p:sp>
      <p:sp>
        <p:nvSpPr>
          <p:cNvPr id="236" name="Google Shape;236;g1f109a6962b_3_0"/>
          <p:cNvSpPr txBox="1"/>
          <p:nvPr/>
        </p:nvSpPr>
        <p:spPr>
          <a:xfrm>
            <a:off x="351600" y="3696000"/>
            <a:ext cx="8440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latin typeface="Times New Roman"/>
                <a:ea typeface="Times New Roman"/>
                <a:cs typeface="Times New Roman"/>
                <a:sym typeface="Times New Roman"/>
              </a:rPr>
              <a:t>After Fine Tuning(Training the BERT Model on the Dataset ) It  Iterated 15 Epochs and Got Saved in the Directory By This Folder Name that is "fine_tuned_bert_model_15_epochs"</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f109a6962b_3_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42" name="Google Shape;242;g1f109a6962b_3_5"/>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243" name="Google Shape;243;g1f109a6962b_3_5"/>
          <p:cNvSpPr txBox="1"/>
          <p:nvPr/>
        </p:nvSpPr>
        <p:spPr>
          <a:xfrm>
            <a:off x="2001525" y="1180625"/>
            <a:ext cx="5145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Got Saved In the Directory by this Folder Name</a:t>
            </a:r>
            <a:endParaRPr b="1"/>
          </a:p>
        </p:txBody>
      </p:sp>
      <p:pic>
        <p:nvPicPr>
          <p:cNvPr id="244" name="Google Shape;244;g1f109a6962b_3_5"/>
          <p:cNvPicPr preferRelativeResize="0"/>
          <p:nvPr/>
        </p:nvPicPr>
        <p:blipFill>
          <a:blip r:embed="rId4">
            <a:alphaModFix/>
          </a:blip>
          <a:stretch>
            <a:fillRect/>
          </a:stretch>
        </p:blipFill>
        <p:spPr>
          <a:xfrm>
            <a:off x="117175" y="1487738"/>
            <a:ext cx="8909649" cy="1869875"/>
          </a:xfrm>
          <a:prstGeom prst="rect">
            <a:avLst/>
          </a:prstGeom>
          <a:noFill/>
          <a:ln>
            <a:noFill/>
          </a:ln>
        </p:spPr>
      </p:pic>
      <p:pic>
        <p:nvPicPr>
          <p:cNvPr id="245" name="Google Shape;245;g1f109a6962b_3_5"/>
          <p:cNvPicPr preferRelativeResize="0"/>
          <p:nvPr/>
        </p:nvPicPr>
        <p:blipFill>
          <a:blip r:embed="rId5">
            <a:alphaModFix/>
          </a:blip>
          <a:stretch>
            <a:fillRect/>
          </a:stretch>
        </p:blipFill>
        <p:spPr>
          <a:xfrm>
            <a:off x="117175" y="3357600"/>
            <a:ext cx="8909651" cy="186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311700" y="364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Content</a:t>
            </a:r>
            <a:endParaRPr>
              <a:solidFill>
                <a:srgbClr val="FFFF00"/>
              </a:solidFill>
            </a:endParaRPr>
          </a:p>
        </p:txBody>
      </p:sp>
      <p:sp>
        <p:nvSpPr>
          <p:cNvPr id="108" name="Google Shape;108;p2"/>
          <p:cNvSpPr txBox="1"/>
          <p:nvPr>
            <p:ph idx="1" type="body"/>
          </p:nvPr>
        </p:nvSpPr>
        <p:spPr>
          <a:xfrm>
            <a:off x="311725" y="1291450"/>
            <a:ext cx="7763700" cy="3852000"/>
          </a:xfrm>
          <a:prstGeom prst="rect">
            <a:avLst/>
          </a:prstGeom>
          <a:noFill/>
          <a:ln>
            <a:noFill/>
          </a:ln>
        </p:spPr>
        <p:txBody>
          <a:bodyPr anchorCtr="0" anchor="t" bIns="91425" lIns="91425" spcFirstLastPara="1" rIns="91425" wrap="square" tIns="91425">
            <a:noAutofit/>
          </a:bodyPr>
          <a:lstStyle/>
          <a:p>
            <a:pPr indent="-342900" lvl="0" marL="488950" rtl="0" algn="l">
              <a:lnSpc>
                <a:spcPct val="115000"/>
              </a:lnSpc>
              <a:spcBef>
                <a:spcPts val="0"/>
              </a:spcBef>
              <a:spcAft>
                <a:spcPts val="0"/>
              </a:spcAft>
              <a:buSzPts val="1300"/>
              <a:buFont typeface="Arial"/>
              <a:buAutoNum type="arabicPeriod"/>
            </a:pPr>
            <a:r>
              <a:rPr lang="en-US" sz="1600">
                <a:solidFill>
                  <a:schemeClr val="dk1"/>
                </a:solidFill>
                <a:latin typeface="Times New Roman"/>
                <a:ea typeface="Times New Roman"/>
                <a:cs typeface="Times New Roman"/>
                <a:sym typeface="Times New Roman"/>
              </a:rPr>
              <a:t>Introduction to the project </a:t>
            </a:r>
            <a:endParaRPr sz="1600">
              <a:latin typeface="Times New Roman"/>
              <a:ea typeface="Times New Roman"/>
              <a:cs typeface="Times New Roman"/>
              <a:sym typeface="Times New Roman"/>
            </a:endParaRPr>
          </a:p>
          <a:p>
            <a:pPr indent="-342900" lvl="0" marL="488950" rtl="0" algn="l">
              <a:lnSpc>
                <a:spcPct val="115000"/>
              </a:lnSpc>
              <a:spcBef>
                <a:spcPts val="0"/>
              </a:spcBef>
              <a:spcAft>
                <a:spcPts val="0"/>
              </a:spcAft>
              <a:buSzPts val="1300"/>
              <a:buFont typeface="Arial"/>
              <a:buAutoNum type="arabicPeriod"/>
            </a:pPr>
            <a:r>
              <a:rPr lang="en-US" sz="1600">
                <a:solidFill>
                  <a:schemeClr val="dk1"/>
                </a:solidFill>
                <a:latin typeface="Times New Roman"/>
                <a:ea typeface="Times New Roman"/>
                <a:cs typeface="Times New Roman"/>
                <a:sym typeface="Times New Roman"/>
              </a:rPr>
              <a:t>Problem Statement</a:t>
            </a:r>
            <a:endParaRPr sz="1600">
              <a:latin typeface="Times New Roman"/>
              <a:ea typeface="Times New Roman"/>
              <a:cs typeface="Times New Roman"/>
              <a:sym typeface="Times New Roman"/>
            </a:endParaRPr>
          </a:p>
          <a:p>
            <a:pPr indent="-342900" lvl="0" marL="488950" rtl="0" algn="l">
              <a:lnSpc>
                <a:spcPct val="115000"/>
              </a:lnSpc>
              <a:spcBef>
                <a:spcPts val="0"/>
              </a:spcBef>
              <a:spcAft>
                <a:spcPts val="0"/>
              </a:spcAft>
              <a:buSzPts val="1300"/>
              <a:buFont typeface="Arial"/>
              <a:buAutoNum type="arabicPeriod"/>
            </a:pPr>
            <a:r>
              <a:rPr lang="en-US" sz="1600">
                <a:solidFill>
                  <a:schemeClr val="dk1"/>
                </a:solidFill>
                <a:latin typeface="Times New Roman"/>
                <a:ea typeface="Times New Roman"/>
                <a:cs typeface="Times New Roman"/>
                <a:sym typeface="Times New Roman"/>
              </a:rPr>
              <a:t>Objectives of the project </a:t>
            </a:r>
            <a:endParaRPr sz="1600">
              <a:solidFill>
                <a:schemeClr val="dk1"/>
              </a:solidFill>
              <a:latin typeface="Times New Roman"/>
              <a:ea typeface="Times New Roman"/>
              <a:cs typeface="Times New Roman"/>
              <a:sym typeface="Times New Roman"/>
            </a:endParaRPr>
          </a:p>
          <a:p>
            <a:pPr indent="-342900" lvl="0" marL="488950" rtl="0" algn="l">
              <a:lnSpc>
                <a:spcPct val="115000"/>
              </a:lnSpc>
              <a:spcBef>
                <a:spcPts val="0"/>
              </a:spcBef>
              <a:spcAft>
                <a:spcPts val="0"/>
              </a:spcAft>
              <a:buSzPts val="1300"/>
              <a:buFont typeface="Arial"/>
              <a:buAutoNum type="arabicPeriod"/>
            </a:pPr>
            <a:r>
              <a:rPr lang="en-US" sz="1600">
                <a:solidFill>
                  <a:schemeClr val="dk1"/>
                </a:solidFill>
                <a:latin typeface="Times New Roman"/>
                <a:ea typeface="Times New Roman"/>
                <a:cs typeface="Times New Roman"/>
                <a:sym typeface="Times New Roman"/>
              </a:rPr>
              <a:t>Proposed System</a:t>
            </a:r>
            <a:endParaRPr sz="1600">
              <a:latin typeface="Times New Roman"/>
              <a:ea typeface="Times New Roman"/>
              <a:cs typeface="Times New Roman"/>
              <a:sym typeface="Times New Roman"/>
            </a:endParaRPr>
          </a:p>
          <a:p>
            <a:pPr indent="-342900" lvl="0" marL="488950" rtl="0" algn="l">
              <a:lnSpc>
                <a:spcPct val="115000"/>
              </a:lnSpc>
              <a:spcBef>
                <a:spcPts val="0"/>
              </a:spcBef>
              <a:spcAft>
                <a:spcPts val="0"/>
              </a:spcAft>
              <a:buSzPts val="1300"/>
              <a:buFont typeface="Arial"/>
              <a:buAutoNum type="arabicPeriod"/>
            </a:pPr>
            <a:r>
              <a:rPr lang="en-US" sz="1600">
                <a:solidFill>
                  <a:schemeClr val="dk1"/>
                </a:solidFill>
                <a:latin typeface="Times New Roman"/>
                <a:ea typeface="Times New Roman"/>
                <a:cs typeface="Times New Roman"/>
                <a:sym typeface="Times New Roman"/>
              </a:rPr>
              <a:t>Requirements of the system (Hardware, software) </a:t>
            </a:r>
            <a:endParaRPr sz="1600">
              <a:solidFill>
                <a:schemeClr val="dk1"/>
              </a:solidFill>
              <a:latin typeface="Times New Roman"/>
              <a:ea typeface="Times New Roman"/>
              <a:cs typeface="Times New Roman"/>
              <a:sym typeface="Times New Roman"/>
            </a:endParaRPr>
          </a:p>
          <a:p>
            <a:pPr indent="-342900" lvl="0" marL="488950" rtl="0" algn="l">
              <a:lnSpc>
                <a:spcPct val="115000"/>
              </a:lnSpc>
              <a:spcBef>
                <a:spcPts val="0"/>
              </a:spcBef>
              <a:spcAft>
                <a:spcPts val="0"/>
              </a:spcAft>
              <a:buSzPts val="1300"/>
              <a:buFont typeface="Arial"/>
              <a:buAutoNum type="arabicPeriod"/>
            </a:pPr>
            <a:r>
              <a:rPr lang="en-US" sz="1600">
                <a:solidFill>
                  <a:schemeClr val="dk1"/>
                </a:solidFill>
                <a:latin typeface="Times New Roman"/>
                <a:ea typeface="Times New Roman"/>
                <a:cs typeface="Times New Roman"/>
                <a:sym typeface="Times New Roman"/>
              </a:rPr>
              <a:t>Project Methodology</a:t>
            </a:r>
            <a:endParaRPr sz="1600">
              <a:solidFill>
                <a:schemeClr val="dk1"/>
              </a:solidFill>
              <a:latin typeface="Times New Roman"/>
              <a:ea typeface="Times New Roman"/>
              <a:cs typeface="Times New Roman"/>
              <a:sym typeface="Times New Roman"/>
            </a:endParaRPr>
          </a:p>
          <a:p>
            <a:pPr indent="-342900" lvl="0" marL="488950" rtl="0" algn="l">
              <a:lnSpc>
                <a:spcPct val="115000"/>
              </a:lnSpc>
              <a:spcBef>
                <a:spcPts val="0"/>
              </a:spcBef>
              <a:spcAft>
                <a:spcPts val="0"/>
              </a:spcAft>
              <a:buClr>
                <a:schemeClr val="dk1"/>
              </a:buClr>
              <a:buSzPts val="1300"/>
              <a:buAutoNum type="arabicPeriod"/>
            </a:pPr>
            <a:r>
              <a:rPr lang="en-US" sz="1600">
                <a:solidFill>
                  <a:schemeClr val="dk1"/>
                </a:solidFill>
                <a:latin typeface="Times New Roman"/>
                <a:ea typeface="Times New Roman"/>
                <a:cs typeface="Times New Roman"/>
                <a:sym typeface="Times New Roman"/>
              </a:rPr>
              <a:t>Front End</a:t>
            </a:r>
            <a:endParaRPr sz="1600">
              <a:solidFill>
                <a:schemeClr val="dk1"/>
              </a:solidFill>
              <a:latin typeface="Times New Roman"/>
              <a:ea typeface="Times New Roman"/>
              <a:cs typeface="Times New Roman"/>
              <a:sym typeface="Times New Roman"/>
            </a:endParaRPr>
          </a:p>
          <a:p>
            <a:pPr indent="-342900" lvl="0" marL="488950" rtl="0" algn="l">
              <a:lnSpc>
                <a:spcPct val="115000"/>
              </a:lnSpc>
              <a:spcBef>
                <a:spcPts val="0"/>
              </a:spcBef>
              <a:spcAft>
                <a:spcPts val="0"/>
              </a:spcAft>
              <a:buSzPts val="1300"/>
              <a:buFont typeface="Arial"/>
              <a:buAutoNum type="arabicPeriod"/>
            </a:pPr>
            <a:r>
              <a:rPr lang="en-US" sz="1600">
                <a:solidFill>
                  <a:schemeClr val="dk1"/>
                </a:solidFill>
                <a:latin typeface="Times New Roman"/>
                <a:ea typeface="Times New Roman"/>
                <a:cs typeface="Times New Roman"/>
                <a:sym typeface="Times New Roman"/>
              </a:rPr>
              <a:t>Implementation</a:t>
            </a:r>
            <a:endParaRPr sz="1600">
              <a:solidFill>
                <a:schemeClr val="dk1"/>
              </a:solidFill>
              <a:latin typeface="Times New Roman"/>
              <a:ea typeface="Times New Roman"/>
              <a:cs typeface="Times New Roman"/>
              <a:sym typeface="Times New Roman"/>
            </a:endParaRPr>
          </a:p>
          <a:p>
            <a:pPr indent="-342900" lvl="0" marL="488950" rtl="0" algn="l">
              <a:lnSpc>
                <a:spcPct val="115000"/>
              </a:lnSpc>
              <a:spcBef>
                <a:spcPts val="0"/>
              </a:spcBef>
              <a:spcAft>
                <a:spcPts val="0"/>
              </a:spcAft>
              <a:buClr>
                <a:schemeClr val="dk1"/>
              </a:buClr>
              <a:buSzPts val="1300"/>
              <a:buAutoNum type="arabicPeriod"/>
            </a:pPr>
            <a:r>
              <a:rPr lang="en-US" sz="1600">
                <a:solidFill>
                  <a:schemeClr val="dk1"/>
                </a:solidFill>
                <a:latin typeface="Times New Roman"/>
                <a:ea typeface="Times New Roman"/>
                <a:cs typeface="Times New Roman"/>
                <a:sym typeface="Times New Roman"/>
              </a:rPr>
              <a:t>Gantt Chart</a:t>
            </a:r>
            <a:endParaRPr sz="1600">
              <a:solidFill>
                <a:schemeClr val="dk1"/>
              </a:solidFill>
              <a:latin typeface="Times New Roman"/>
              <a:ea typeface="Times New Roman"/>
              <a:cs typeface="Times New Roman"/>
              <a:sym typeface="Times New Roman"/>
            </a:endParaRPr>
          </a:p>
          <a:p>
            <a:pPr indent="-342900" lvl="0" marL="488950" rtl="0" algn="l">
              <a:lnSpc>
                <a:spcPct val="115000"/>
              </a:lnSpc>
              <a:spcBef>
                <a:spcPts val="0"/>
              </a:spcBef>
              <a:spcAft>
                <a:spcPts val="0"/>
              </a:spcAft>
              <a:buSzPts val="1300"/>
              <a:buFont typeface="Arial"/>
              <a:buAutoNum type="arabicPeriod"/>
            </a:pPr>
            <a:r>
              <a:rPr lang="en-US" sz="1600">
                <a:solidFill>
                  <a:schemeClr val="dk1"/>
                </a:solidFill>
                <a:latin typeface="Times New Roman"/>
                <a:ea typeface="Times New Roman"/>
                <a:cs typeface="Times New Roman"/>
                <a:sym typeface="Times New Roman"/>
              </a:rPr>
              <a:t>Conclusion </a:t>
            </a:r>
            <a:endParaRPr sz="1600">
              <a:solidFill>
                <a:schemeClr val="dk1"/>
              </a:solidFill>
              <a:latin typeface="Times New Roman"/>
              <a:ea typeface="Times New Roman"/>
              <a:cs typeface="Times New Roman"/>
              <a:sym typeface="Times New Roman"/>
            </a:endParaRPr>
          </a:p>
          <a:p>
            <a:pPr indent="-342900" lvl="0" marL="488950" rtl="0" algn="l">
              <a:lnSpc>
                <a:spcPct val="115000"/>
              </a:lnSpc>
              <a:spcBef>
                <a:spcPts val="0"/>
              </a:spcBef>
              <a:spcAft>
                <a:spcPts val="0"/>
              </a:spcAft>
              <a:buClr>
                <a:schemeClr val="dk1"/>
              </a:buClr>
              <a:buSzPts val="1300"/>
              <a:buAutoNum type="arabicPeriod"/>
            </a:pPr>
            <a:r>
              <a:rPr lang="en-US" sz="1600">
                <a:solidFill>
                  <a:schemeClr val="dk1"/>
                </a:solidFill>
                <a:latin typeface="Times New Roman"/>
                <a:ea typeface="Times New Roman"/>
                <a:cs typeface="Times New Roman"/>
                <a:sym typeface="Times New Roman"/>
              </a:rPr>
              <a:t>References</a:t>
            </a:r>
            <a:endParaRPr sz="1600">
              <a:solidFill>
                <a:schemeClr val="dk1"/>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300"/>
              <a:buNone/>
            </a:pPr>
            <a:r>
              <a:t/>
            </a:r>
            <a:endParaRPr/>
          </a:p>
          <a:p>
            <a:pPr indent="-31115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p:txBody>
      </p:sp>
      <p:pic>
        <p:nvPicPr>
          <p:cNvPr id="109" name="Google Shape;109;p2"/>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f109a6962b_3_2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51" name="Google Shape;251;g1f109a6962b_3_25"/>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252" name="Google Shape;252;g1f109a6962b_3_25"/>
          <p:cNvSpPr txBox="1"/>
          <p:nvPr/>
        </p:nvSpPr>
        <p:spPr>
          <a:xfrm>
            <a:off x="1423800" y="1195675"/>
            <a:ext cx="648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Defining the dataset path for the sample Testing After training</a:t>
            </a:r>
            <a:endParaRPr b="1">
              <a:latin typeface="Times New Roman"/>
              <a:ea typeface="Times New Roman"/>
              <a:cs typeface="Times New Roman"/>
              <a:sym typeface="Times New Roman"/>
            </a:endParaRPr>
          </a:p>
        </p:txBody>
      </p:sp>
      <p:pic>
        <p:nvPicPr>
          <p:cNvPr id="253" name="Google Shape;253;g1f109a6962b_3_25"/>
          <p:cNvPicPr preferRelativeResize="0"/>
          <p:nvPr/>
        </p:nvPicPr>
        <p:blipFill>
          <a:blip r:embed="rId4">
            <a:alphaModFix/>
          </a:blip>
          <a:stretch>
            <a:fillRect/>
          </a:stretch>
        </p:blipFill>
        <p:spPr>
          <a:xfrm>
            <a:off x="311725" y="1595875"/>
            <a:ext cx="8153389" cy="3242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f109a6962b_3_3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59" name="Google Shape;259;g1f109a6962b_3_30"/>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260" name="Google Shape;260;g1f109a6962b_3_30"/>
          <p:cNvSpPr txBox="1"/>
          <p:nvPr/>
        </p:nvSpPr>
        <p:spPr>
          <a:xfrm>
            <a:off x="1863575" y="1341800"/>
            <a:ext cx="5821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Loading The Model Trained on the dataset for making predictions</a:t>
            </a:r>
            <a:endParaRPr b="1">
              <a:latin typeface="Times New Roman"/>
              <a:ea typeface="Times New Roman"/>
              <a:cs typeface="Times New Roman"/>
              <a:sym typeface="Times New Roman"/>
            </a:endParaRPr>
          </a:p>
        </p:txBody>
      </p:sp>
      <p:pic>
        <p:nvPicPr>
          <p:cNvPr id="261" name="Google Shape;261;g1f109a6962b_3_30"/>
          <p:cNvPicPr preferRelativeResize="0"/>
          <p:nvPr/>
        </p:nvPicPr>
        <p:blipFill>
          <a:blip r:embed="rId4">
            <a:alphaModFix/>
          </a:blip>
          <a:stretch>
            <a:fillRect/>
          </a:stretch>
        </p:blipFill>
        <p:spPr>
          <a:xfrm>
            <a:off x="152400" y="1894400"/>
            <a:ext cx="8839200" cy="251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f109a6962b_3_3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67" name="Google Shape;267;g1f109a6962b_3_35"/>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268" name="Google Shape;268;g1f109a6962b_3_35"/>
          <p:cNvSpPr txBox="1"/>
          <p:nvPr/>
        </p:nvSpPr>
        <p:spPr>
          <a:xfrm>
            <a:off x="1642350" y="1285900"/>
            <a:ext cx="5859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Predicting the Disease Immediately after Providing the Symptom</a:t>
            </a:r>
            <a:endParaRPr b="1"/>
          </a:p>
        </p:txBody>
      </p:sp>
      <p:pic>
        <p:nvPicPr>
          <p:cNvPr id="269" name="Google Shape;269;g1f109a6962b_3_35"/>
          <p:cNvPicPr preferRelativeResize="0"/>
          <p:nvPr/>
        </p:nvPicPr>
        <p:blipFill>
          <a:blip r:embed="rId4">
            <a:alphaModFix/>
          </a:blip>
          <a:stretch>
            <a:fillRect/>
          </a:stretch>
        </p:blipFill>
        <p:spPr>
          <a:xfrm>
            <a:off x="0" y="1847375"/>
            <a:ext cx="9144000" cy="2301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f109a6962b_3_4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75" name="Google Shape;275;g1f109a6962b_3_40"/>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276" name="Google Shape;276;g1f109a6962b_3_40"/>
          <p:cNvSpPr txBox="1"/>
          <p:nvPr/>
        </p:nvSpPr>
        <p:spPr>
          <a:xfrm>
            <a:off x="0" y="12858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Home Page</a:t>
            </a:r>
            <a:endParaRPr b="1"/>
          </a:p>
        </p:txBody>
      </p:sp>
      <p:pic>
        <p:nvPicPr>
          <p:cNvPr id="277" name="Google Shape;277;g1f109a6962b_3_40"/>
          <p:cNvPicPr preferRelativeResize="0"/>
          <p:nvPr/>
        </p:nvPicPr>
        <p:blipFill>
          <a:blip r:embed="rId4">
            <a:alphaModFix/>
          </a:blip>
          <a:stretch>
            <a:fillRect/>
          </a:stretch>
        </p:blipFill>
        <p:spPr>
          <a:xfrm>
            <a:off x="152400" y="1686075"/>
            <a:ext cx="8991599" cy="336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f109a6962b_3_5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83" name="Google Shape;283;g1f109a6962b_3_58"/>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284" name="Google Shape;284;g1f109a6962b_3_58"/>
          <p:cNvSpPr txBox="1"/>
          <p:nvPr/>
        </p:nvSpPr>
        <p:spPr>
          <a:xfrm>
            <a:off x="0" y="12858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Login Page</a:t>
            </a:r>
            <a:endParaRPr b="1">
              <a:latin typeface="Times New Roman"/>
              <a:ea typeface="Times New Roman"/>
              <a:cs typeface="Times New Roman"/>
              <a:sym typeface="Times New Roman"/>
            </a:endParaRPr>
          </a:p>
        </p:txBody>
      </p:sp>
      <p:pic>
        <p:nvPicPr>
          <p:cNvPr id="285" name="Google Shape;285;g1f109a6962b_3_58"/>
          <p:cNvPicPr preferRelativeResize="0"/>
          <p:nvPr/>
        </p:nvPicPr>
        <p:blipFill>
          <a:blip r:embed="rId4">
            <a:alphaModFix/>
          </a:blip>
          <a:stretch>
            <a:fillRect/>
          </a:stretch>
        </p:blipFill>
        <p:spPr>
          <a:xfrm>
            <a:off x="0" y="1686075"/>
            <a:ext cx="8989974" cy="330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f109a6962b_3_6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91" name="Google Shape;291;g1f109a6962b_3_63"/>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292" name="Google Shape;292;g1f109a6962b_3_63"/>
          <p:cNvSpPr txBox="1"/>
          <p:nvPr/>
        </p:nvSpPr>
        <p:spPr>
          <a:xfrm>
            <a:off x="0" y="11956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Register Page</a:t>
            </a:r>
            <a:endParaRPr b="1"/>
          </a:p>
        </p:txBody>
      </p:sp>
      <p:pic>
        <p:nvPicPr>
          <p:cNvPr id="293" name="Google Shape;293;g1f109a6962b_3_63"/>
          <p:cNvPicPr preferRelativeResize="0"/>
          <p:nvPr/>
        </p:nvPicPr>
        <p:blipFill>
          <a:blip r:embed="rId4">
            <a:alphaModFix/>
          </a:blip>
          <a:stretch>
            <a:fillRect/>
          </a:stretch>
        </p:blipFill>
        <p:spPr>
          <a:xfrm>
            <a:off x="529300" y="1595875"/>
            <a:ext cx="8032051" cy="32428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f109a6962b_3_8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299" name="Google Shape;299;g1f109a6962b_3_84"/>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300" name="Google Shape;300;g1f109a6962b_3_84"/>
          <p:cNvSpPr txBox="1"/>
          <p:nvPr/>
        </p:nvSpPr>
        <p:spPr>
          <a:xfrm>
            <a:off x="0" y="11956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Main Chatbot page</a:t>
            </a:r>
            <a:endParaRPr b="1"/>
          </a:p>
        </p:txBody>
      </p:sp>
      <p:pic>
        <p:nvPicPr>
          <p:cNvPr id="301" name="Google Shape;301;g1f109a6962b_3_84"/>
          <p:cNvPicPr preferRelativeResize="0"/>
          <p:nvPr/>
        </p:nvPicPr>
        <p:blipFill>
          <a:blip r:embed="rId4">
            <a:alphaModFix/>
          </a:blip>
          <a:stretch>
            <a:fillRect/>
          </a:stretch>
        </p:blipFill>
        <p:spPr>
          <a:xfrm>
            <a:off x="311725" y="1595875"/>
            <a:ext cx="8398699" cy="32428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f109a6962b_3_9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Implementation </a:t>
            </a:r>
            <a:endParaRPr>
              <a:solidFill>
                <a:srgbClr val="FFFF00"/>
              </a:solidFill>
            </a:endParaRPr>
          </a:p>
        </p:txBody>
      </p:sp>
      <p:pic>
        <p:nvPicPr>
          <p:cNvPr id="307" name="Google Shape;307;g1f109a6962b_3_95"/>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308" name="Google Shape;308;g1f109a6962b_3_95"/>
          <p:cNvSpPr txBox="1"/>
          <p:nvPr/>
        </p:nvSpPr>
        <p:spPr>
          <a:xfrm>
            <a:off x="0" y="11956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Main Chatbot page</a:t>
            </a:r>
            <a:endParaRPr b="1"/>
          </a:p>
        </p:txBody>
      </p:sp>
      <p:pic>
        <p:nvPicPr>
          <p:cNvPr id="309" name="Google Shape;309;g1f109a6962b_3_95"/>
          <p:cNvPicPr preferRelativeResize="0"/>
          <p:nvPr/>
        </p:nvPicPr>
        <p:blipFill>
          <a:blip r:embed="rId4">
            <a:alphaModFix/>
          </a:blip>
          <a:stretch>
            <a:fillRect/>
          </a:stretch>
        </p:blipFill>
        <p:spPr>
          <a:xfrm>
            <a:off x="0" y="1519300"/>
            <a:ext cx="4323300" cy="3624200"/>
          </a:xfrm>
          <a:prstGeom prst="rect">
            <a:avLst/>
          </a:prstGeom>
          <a:noFill/>
          <a:ln>
            <a:noFill/>
          </a:ln>
        </p:spPr>
      </p:pic>
      <p:pic>
        <p:nvPicPr>
          <p:cNvPr id="310" name="Google Shape;310;g1f109a6962b_3_95"/>
          <p:cNvPicPr preferRelativeResize="0"/>
          <p:nvPr/>
        </p:nvPicPr>
        <p:blipFill>
          <a:blip r:embed="rId5">
            <a:alphaModFix/>
          </a:blip>
          <a:stretch>
            <a:fillRect/>
          </a:stretch>
        </p:blipFill>
        <p:spPr>
          <a:xfrm>
            <a:off x="4699325" y="1429425"/>
            <a:ext cx="4367342" cy="3714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b="1" lang="en-US">
                <a:solidFill>
                  <a:srgbClr val="FFFF00"/>
                </a:solidFill>
              </a:rPr>
              <a:t>Gantt Chart</a:t>
            </a:r>
            <a:endParaRPr b="1">
              <a:solidFill>
                <a:srgbClr val="FFFF00"/>
              </a:solidFill>
            </a:endParaRPr>
          </a:p>
          <a:p>
            <a:pPr indent="0" lvl="0" marL="0" rtl="0" algn="l">
              <a:lnSpc>
                <a:spcPct val="100000"/>
              </a:lnSpc>
              <a:spcBef>
                <a:spcPts val="0"/>
              </a:spcBef>
              <a:spcAft>
                <a:spcPts val="0"/>
              </a:spcAft>
              <a:buSzPts val="2800"/>
              <a:buNone/>
            </a:pPr>
            <a:r>
              <a:t/>
            </a:r>
            <a:endParaRPr b="1">
              <a:solidFill>
                <a:srgbClr val="FFFF00"/>
              </a:solidFill>
            </a:endParaRPr>
          </a:p>
        </p:txBody>
      </p:sp>
      <p:pic>
        <p:nvPicPr>
          <p:cNvPr id="316" name="Google Shape;316;p21"/>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317" name="Google Shape;317;p21"/>
          <p:cNvPicPr preferRelativeResize="0"/>
          <p:nvPr/>
        </p:nvPicPr>
        <p:blipFill rotWithShape="1">
          <a:blip r:embed="rId4">
            <a:alphaModFix/>
          </a:blip>
          <a:srcRect b="0" l="0" r="0" t="0"/>
          <a:stretch/>
        </p:blipFill>
        <p:spPr>
          <a:xfrm>
            <a:off x="572429" y="1195674"/>
            <a:ext cx="8051181" cy="3338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Conclusion</a:t>
            </a:r>
            <a:endParaRPr>
              <a:solidFill>
                <a:srgbClr val="FFFF00"/>
              </a:solidFill>
            </a:endParaRPr>
          </a:p>
        </p:txBody>
      </p:sp>
      <p:sp>
        <p:nvSpPr>
          <p:cNvPr id="323" name="Google Shape;323;p22"/>
          <p:cNvSpPr txBox="1"/>
          <p:nvPr/>
        </p:nvSpPr>
        <p:spPr>
          <a:xfrm>
            <a:off x="3274175" y="1050550"/>
            <a:ext cx="6717900" cy="78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24" name="Google Shape;324;p22"/>
          <p:cNvPicPr preferRelativeResize="0"/>
          <p:nvPr/>
        </p:nvPicPr>
        <p:blipFill rotWithShape="1">
          <a:blip r:embed="rId3">
            <a:alphaModFix/>
          </a:blip>
          <a:srcRect b="0" l="0" r="0" t="0"/>
          <a:stretch/>
        </p:blipFill>
        <p:spPr>
          <a:xfrm>
            <a:off x="412975" y="89123"/>
            <a:ext cx="681075" cy="1099625"/>
          </a:xfrm>
          <a:prstGeom prst="rect">
            <a:avLst/>
          </a:prstGeom>
          <a:noFill/>
          <a:ln>
            <a:noFill/>
          </a:ln>
        </p:spPr>
      </p:pic>
      <p:sp>
        <p:nvSpPr>
          <p:cNvPr id="325" name="Google Shape;325;p22"/>
          <p:cNvSpPr/>
          <p:nvPr/>
        </p:nvSpPr>
        <p:spPr>
          <a:xfrm>
            <a:off x="475785" y="1457093"/>
            <a:ext cx="8073483" cy="3544560"/>
          </a:xfrm>
          <a:prstGeom prst="rect">
            <a:avLst/>
          </a:prstGeom>
          <a:noFill/>
          <a:ln>
            <a:noFill/>
          </a:ln>
        </p:spPr>
        <p:txBody>
          <a:bodyPr anchorCtr="0" anchor="t" bIns="45700" lIns="91425" spcFirstLastPara="1" rIns="91425" wrap="square" tIns="45700">
            <a:spAutoFit/>
          </a:bodyPr>
          <a:lstStyle/>
          <a:p>
            <a:pPr indent="-419733" lvl="0" marL="431800" marR="5080" rtl="0" algn="just">
              <a:lnSpc>
                <a:spcPct val="100200"/>
              </a:lnSpc>
              <a:spcBef>
                <a:spcPts val="0"/>
              </a:spcBef>
              <a:spcAft>
                <a:spcPts val="0"/>
              </a:spcAft>
              <a:buClr>
                <a:srgbClr val="000000"/>
              </a:buClr>
              <a:buSzPts val="1714"/>
              <a:buFont typeface="Noto Sans Symbols"/>
              <a:buChar char="⮚"/>
            </a:pPr>
            <a:r>
              <a:rPr b="0" i="0" lang="en-US" sz="1600" u="none" cap="none" strike="noStrike">
                <a:solidFill>
                  <a:srgbClr val="000000"/>
                </a:solidFill>
                <a:latin typeface="Times New Roman"/>
                <a:ea typeface="Times New Roman"/>
                <a:cs typeface="Times New Roman"/>
                <a:sym typeface="Times New Roman"/>
              </a:rPr>
              <a:t>A B.E.R.T model has been implemented as part of the solution.</a:t>
            </a:r>
            <a:endParaRPr/>
          </a:p>
          <a:p>
            <a:pPr indent="-419733" lvl="0" marL="431800" marR="5080" rtl="0" algn="just">
              <a:lnSpc>
                <a:spcPct val="100200"/>
              </a:lnSpc>
              <a:spcBef>
                <a:spcPts val="990"/>
              </a:spcBef>
              <a:spcAft>
                <a:spcPts val="0"/>
              </a:spcAft>
              <a:buClr>
                <a:srgbClr val="000000"/>
              </a:buClr>
              <a:buSzPts val="1714"/>
              <a:buFont typeface="Noto Sans Symbols"/>
              <a:buChar char="⮚"/>
            </a:pPr>
            <a:r>
              <a:rPr b="0" i="0" lang="en-US" sz="1600" u="none" cap="none" strike="noStrike">
                <a:solidFill>
                  <a:srgbClr val="000000"/>
                </a:solidFill>
                <a:latin typeface="Times New Roman"/>
                <a:ea typeface="Times New Roman"/>
                <a:cs typeface="Times New Roman"/>
                <a:sym typeface="Times New Roman"/>
              </a:rPr>
              <a:t>The model achieved an accuracy score of 87%..</a:t>
            </a:r>
            <a:endParaRPr/>
          </a:p>
          <a:p>
            <a:pPr indent="-419733" lvl="0" marL="431800" marR="5080" rtl="0" algn="just">
              <a:lnSpc>
                <a:spcPct val="100200"/>
              </a:lnSpc>
              <a:spcBef>
                <a:spcPts val="990"/>
              </a:spcBef>
              <a:spcAft>
                <a:spcPts val="0"/>
              </a:spcAft>
              <a:buClr>
                <a:srgbClr val="000000"/>
              </a:buClr>
              <a:buSzPts val="1714"/>
              <a:buFont typeface="Noto Sans Symbols"/>
              <a:buChar char="⮚"/>
            </a:pPr>
            <a:r>
              <a:rPr b="0" i="0" lang="en-US" sz="1600" u="none" cap="none" strike="noStrike">
                <a:solidFill>
                  <a:srgbClr val="000000"/>
                </a:solidFill>
                <a:latin typeface="Times New Roman"/>
                <a:ea typeface="Times New Roman"/>
                <a:cs typeface="Times New Roman"/>
                <a:sym typeface="Times New Roman"/>
              </a:rPr>
              <a:t>The main objective of our chatbot is to automate repeated tasks in a user-friendly manner such that it will provide hospital employees to focus on important tasks and also to enable fast response for customer instead of waiting for employee to solve their queries as user can interact with bot anytime. </a:t>
            </a:r>
            <a:endParaRPr b="0" i="0" sz="1600" u="none" cap="none" strike="noStrike">
              <a:solidFill>
                <a:srgbClr val="000000"/>
              </a:solidFill>
              <a:latin typeface="Times New Roman"/>
              <a:ea typeface="Times New Roman"/>
              <a:cs typeface="Times New Roman"/>
              <a:sym typeface="Times New Roman"/>
            </a:endParaRPr>
          </a:p>
          <a:p>
            <a:pPr indent="-419733" lvl="0" marL="431800" marR="5080" rtl="0" algn="just">
              <a:lnSpc>
                <a:spcPct val="100200"/>
              </a:lnSpc>
              <a:spcBef>
                <a:spcPts val="990"/>
              </a:spcBef>
              <a:spcAft>
                <a:spcPts val="0"/>
              </a:spcAft>
              <a:buClr>
                <a:srgbClr val="000000"/>
              </a:buClr>
              <a:buSzPts val="1714"/>
              <a:buFont typeface="Noto Sans Symbols"/>
              <a:buChar char="⮚"/>
            </a:pPr>
            <a:r>
              <a:rPr b="0" i="0" lang="en-US" sz="1600" u="none" cap="none" strike="noStrike">
                <a:solidFill>
                  <a:srgbClr val="000000"/>
                </a:solidFill>
                <a:latin typeface="Times New Roman"/>
                <a:ea typeface="Times New Roman"/>
                <a:cs typeface="Times New Roman"/>
                <a:sym typeface="Times New Roman"/>
              </a:rPr>
              <a:t>The user interactive UI provides better navigation through the website.</a:t>
            </a:r>
            <a:endParaRPr b="1" i="0" sz="1600" u="none" cap="none" strike="noStrike">
              <a:solidFill>
                <a:srgbClr val="000000"/>
              </a:solidFill>
              <a:latin typeface="Times New Roman"/>
              <a:ea typeface="Times New Roman"/>
              <a:cs typeface="Times New Roman"/>
              <a:sym typeface="Times New Roman"/>
            </a:endParaRPr>
          </a:p>
          <a:p>
            <a:pPr indent="-283663" lvl="0" marL="431800" marR="5080" rtl="0" algn="just">
              <a:lnSpc>
                <a:spcPct val="100200"/>
              </a:lnSpc>
              <a:spcBef>
                <a:spcPts val="990"/>
              </a:spcBef>
              <a:spcAft>
                <a:spcPts val="0"/>
              </a:spcAft>
              <a:buClr>
                <a:srgbClr val="000000"/>
              </a:buClr>
              <a:buSzPts val="2143"/>
              <a:buFont typeface="Noto Sans Symbols"/>
              <a:buNone/>
            </a:pPr>
            <a:r>
              <a:t/>
            </a:r>
            <a:endParaRPr b="1" i="0" sz="2000" u="none" cap="none" strike="noStrike">
              <a:solidFill>
                <a:srgbClr val="000000"/>
              </a:solidFill>
              <a:latin typeface="Times New Roman"/>
              <a:ea typeface="Times New Roman"/>
              <a:cs typeface="Times New Roman"/>
              <a:sym typeface="Times New Roman"/>
            </a:endParaRPr>
          </a:p>
          <a:p>
            <a:pPr indent="-324484" lvl="0" marL="431800" marR="5080" rtl="0" algn="just">
              <a:lnSpc>
                <a:spcPct val="100200"/>
              </a:lnSpc>
              <a:spcBef>
                <a:spcPts val="990"/>
              </a:spcBef>
              <a:spcAft>
                <a:spcPts val="0"/>
              </a:spcAft>
              <a:buClr>
                <a:srgbClr val="000000"/>
              </a:buClr>
              <a:buSzPts val="1500"/>
              <a:buFont typeface="Noto Sans Symbols"/>
              <a:buNone/>
            </a:pPr>
            <a:r>
              <a:t/>
            </a:r>
            <a:endParaRPr b="1" i="0" sz="1400" u="none" cap="none" strike="noStrike">
              <a:solidFill>
                <a:srgbClr val="000000"/>
              </a:solidFill>
              <a:latin typeface="Times New Roman"/>
              <a:ea typeface="Times New Roman"/>
              <a:cs typeface="Times New Roman"/>
              <a:sym typeface="Times New Roman"/>
            </a:endParaRPr>
          </a:p>
          <a:p>
            <a:pPr indent="-351698" lvl="0" marL="431800" marR="5080" rtl="0" algn="just">
              <a:lnSpc>
                <a:spcPct val="100200"/>
              </a:lnSpc>
              <a:spcBef>
                <a:spcPts val="990"/>
              </a:spcBef>
              <a:spcAft>
                <a:spcPts val="0"/>
              </a:spcAft>
              <a:buClr>
                <a:srgbClr val="000000"/>
              </a:buClr>
              <a:buSzPts val="1071"/>
              <a:buFont typeface="Noto Sans Symbols"/>
              <a:buNone/>
            </a:pPr>
            <a:r>
              <a:t/>
            </a:r>
            <a:endParaRPr b="1" i="0" sz="1000" u="none" cap="none" strike="noStrike">
              <a:solidFill>
                <a:srgbClr val="000000"/>
              </a:solidFill>
              <a:latin typeface="Times New Roman"/>
              <a:ea typeface="Times New Roman"/>
              <a:cs typeface="Times New Roman"/>
              <a:sym typeface="Times New Roman"/>
            </a:endParaRPr>
          </a:p>
          <a:p>
            <a:pPr indent="-351698" lvl="0" marL="431800" marR="5080" rtl="0" algn="just">
              <a:lnSpc>
                <a:spcPct val="100200"/>
              </a:lnSpc>
              <a:spcBef>
                <a:spcPts val="990"/>
              </a:spcBef>
              <a:spcAft>
                <a:spcPts val="0"/>
              </a:spcAft>
              <a:buClr>
                <a:srgbClr val="000000"/>
              </a:buClr>
              <a:buSzPts val="1071"/>
              <a:buFont typeface="Noto Sans Symbols"/>
              <a:buNone/>
            </a:pPr>
            <a:r>
              <a:t/>
            </a:r>
            <a:endParaRPr b="0" i="0" sz="1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Introduction to Project</a:t>
            </a:r>
            <a:endParaRPr>
              <a:solidFill>
                <a:srgbClr val="FFFF00"/>
              </a:solidFill>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115" name="Google Shape;115;p3"/>
          <p:cNvSpPr txBox="1"/>
          <p:nvPr>
            <p:ph idx="4294967295" type="body"/>
          </p:nvPr>
        </p:nvSpPr>
        <p:spPr>
          <a:xfrm>
            <a:off x="311700" y="1529225"/>
            <a:ext cx="8520600" cy="3446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US" sz="1800">
                <a:solidFill>
                  <a:schemeClr val="lt1"/>
                </a:solidFill>
                <a:latin typeface="Times New Roman"/>
                <a:ea typeface="Times New Roman"/>
                <a:cs typeface="Times New Roman"/>
                <a:sym typeface="Times New Roman"/>
              </a:rPr>
              <a:t>Th Rates</a:t>
            </a:r>
            <a:endParaRPr sz="1400">
              <a:solidFill>
                <a:srgbClr val="000000"/>
              </a:solidFill>
              <a:latin typeface="Merriweather"/>
              <a:ea typeface="Merriweather"/>
              <a:cs typeface="Merriweather"/>
              <a:sym typeface="Merriweather"/>
            </a:endParaRPr>
          </a:p>
        </p:txBody>
      </p:sp>
      <p:sp>
        <p:nvSpPr>
          <p:cNvPr id="116" name="Google Shape;116;p3"/>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7" name="Google Shape;117;p3"/>
          <p:cNvSpPr txBox="1"/>
          <p:nvPr>
            <p:ph idx="4294967295" type="body"/>
          </p:nvPr>
        </p:nvSpPr>
        <p:spPr>
          <a:xfrm>
            <a:off x="79650" y="1344875"/>
            <a:ext cx="8984700" cy="3815100"/>
          </a:xfrm>
          <a:prstGeom prst="rect">
            <a:avLst/>
          </a:prstGeom>
          <a:noFill/>
          <a:ln>
            <a:noFill/>
          </a:ln>
        </p:spPr>
        <p:txBody>
          <a:bodyPr anchorCtr="0" anchor="t" bIns="91425" lIns="91425" spcFirstLastPara="1" rIns="91425" wrap="square" tIns="91425">
            <a:noAutofit/>
          </a:bodyPr>
          <a:lstStyle/>
          <a:p>
            <a:pPr indent="-419733"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The project focuses on creating a chatbot to be used by patients to get their queries responded easily by healthcare chatbot.</a:t>
            </a:r>
            <a:endParaRPr/>
          </a:p>
          <a:p>
            <a:pPr indent="-419733"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Chatbot is used extensively to check the health of disease any time.</a:t>
            </a:r>
            <a:endParaRPr sz="1600">
              <a:solidFill>
                <a:srgbClr val="181C26"/>
              </a:solidFill>
              <a:latin typeface="Times New Roman"/>
              <a:ea typeface="Times New Roman"/>
              <a:cs typeface="Times New Roman"/>
              <a:sym typeface="Times New Roman"/>
            </a:endParaRPr>
          </a:p>
          <a:p>
            <a:pPr indent="-419733"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The system is trained on comprehensive dataset 5000 to get better results.</a:t>
            </a:r>
            <a:endParaRPr sz="1600">
              <a:solidFill>
                <a:srgbClr val="181C26"/>
              </a:solidFill>
              <a:latin typeface="Times New Roman"/>
              <a:ea typeface="Times New Roman"/>
              <a:cs typeface="Times New Roman"/>
              <a:sym typeface="Times New Roman"/>
            </a:endParaRPr>
          </a:p>
          <a:p>
            <a:pPr indent="-419733"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Machine learning technique is primarily used to achieve precise prediction and boost the efficiency of the model.B.E.R.T. algorithm is used to provide more accurate and better results.</a:t>
            </a:r>
            <a:endParaRPr/>
          </a:p>
          <a:p>
            <a:pPr indent="-419733"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The system also provides disease description and detection.</a:t>
            </a:r>
            <a:endParaRPr/>
          </a:p>
          <a:p>
            <a:pPr indent="-419733"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The primary function is to provide health related queries </a:t>
            </a:r>
            <a:endParaRPr/>
          </a:p>
          <a:p>
            <a:pPr indent="-419733"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The system has been created as a web application.</a:t>
            </a:r>
            <a:endParaRPr sz="1600">
              <a:solidFill>
                <a:srgbClr val="181C26"/>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rgbClr val="000000"/>
              </a:buClr>
              <a:buSzPts val="1400"/>
              <a:buFont typeface="Arial"/>
              <a:buNone/>
            </a:pPr>
            <a:r>
              <a:t/>
            </a:r>
            <a:endParaRPr sz="20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rgbClr val="000000"/>
              </a:buClr>
              <a:buSzPts val="1400"/>
              <a:buFont typeface="Arial"/>
              <a:buNone/>
            </a:pPr>
            <a:r>
              <a:t/>
            </a:r>
            <a:endParaRPr sz="20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rgbClr val="000000"/>
              </a:buClr>
              <a:buSzPts val="1400"/>
              <a:buFont typeface="Arial"/>
              <a:buNone/>
            </a:pPr>
            <a:r>
              <a:t/>
            </a:r>
            <a:endParaRPr sz="20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l">
              <a:lnSpc>
                <a:spcPct val="115000"/>
              </a:lnSpc>
              <a:spcBef>
                <a:spcPts val="0"/>
              </a:spcBef>
              <a:spcAft>
                <a:spcPts val="0"/>
              </a:spcAft>
              <a:buClr>
                <a:srgbClr val="000000"/>
              </a:buClr>
              <a:buSzPts val="1400"/>
              <a:buFont typeface="Arial"/>
              <a:buNone/>
            </a:pPr>
            <a:r>
              <a:t/>
            </a:r>
            <a:endParaRPr sz="1900"/>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l">
              <a:lnSpc>
                <a:spcPct val="115000"/>
              </a:lnSpc>
              <a:spcBef>
                <a:spcPts val="0"/>
              </a:spcBef>
              <a:spcAft>
                <a:spcPts val="0"/>
              </a:spcAft>
              <a:buSzPts val="1300"/>
              <a:buNone/>
            </a:pPr>
            <a:r>
              <a:t/>
            </a:r>
            <a:endParaRPr sz="1500"/>
          </a:p>
        </p:txBody>
      </p:sp>
      <p:pic>
        <p:nvPicPr>
          <p:cNvPr id="118" name="Google Shape;118;p3"/>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Future Work</a:t>
            </a:r>
            <a:endParaRPr>
              <a:solidFill>
                <a:srgbClr val="FFFF00"/>
              </a:solidFill>
            </a:endParaRPr>
          </a:p>
        </p:txBody>
      </p:sp>
      <p:sp>
        <p:nvSpPr>
          <p:cNvPr id="331" name="Google Shape;331;p23"/>
          <p:cNvSpPr txBox="1"/>
          <p:nvPr/>
        </p:nvSpPr>
        <p:spPr>
          <a:xfrm>
            <a:off x="3274175" y="1050550"/>
            <a:ext cx="6717900" cy="78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32" name="Google Shape;332;p23"/>
          <p:cNvPicPr preferRelativeResize="0"/>
          <p:nvPr/>
        </p:nvPicPr>
        <p:blipFill rotWithShape="1">
          <a:blip r:embed="rId3">
            <a:alphaModFix/>
          </a:blip>
          <a:srcRect b="0" l="0" r="0" t="0"/>
          <a:stretch/>
        </p:blipFill>
        <p:spPr>
          <a:xfrm>
            <a:off x="412975" y="89123"/>
            <a:ext cx="681075" cy="1099625"/>
          </a:xfrm>
          <a:prstGeom prst="rect">
            <a:avLst/>
          </a:prstGeom>
          <a:noFill/>
          <a:ln>
            <a:noFill/>
          </a:ln>
        </p:spPr>
      </p:pic>
      <p:sp>
        <p:nvSpPr>
          <p:cNvPr id="333" name="Google Shape;333;p23"/>
          <p:cNvSpPr/>
          <p:nvPr/>
        </p:nvSpPr>
        <p:spPr>
          <a:xfrm>
            <a:off x="475785" y="1457093"/>
            <a:ext cx="8356540" cy="5570756"/>
          </a:xfrm>
          <a:prstGeom prst="rect">
            <a:avLst/>
          </a:prstGeom>
          <a:noFill/>
          <a:ln>
            <a:noFill/>
          </a:ln>
        </p:spPr>
        <p:txBody>
          <a:bodyPr anchorCtr="0" anchor="t" bIns="45700" lIns="91425" spcFirstLastPara="1" rIns="91425" wrap="square" tIns="45700">
            <a:spAutoFit/>
          </a:bodyPr>
          <a:lstStyle/>
          <a:p>
            <a:pPr indent="-419734" lvl="0" marL="431800" marR="5080" rtl="0" algn="just">
              <a:lnSpc>
                <a:spcPct val="100200"/>
              </a:lnSpc>
              <a:spcBef>
                <a:spcPts val="0"/>
              </a:spcBef>
              <a:spcAft>
                <a:spcPts val="0"/>
              </a:spcAft>
              <a:buClr>
                <a:srgbClr val="000000"/>
              </a:buClr>
              <a:buSzPts val="1500"/>
              <a:buFont typeface="Times New Roman"/>
              <a:buChar char="⮚"/>
            </a:pPr>
            <a:r>
              <a:rPr i="0" lang="en-US" u="none" cap="none" strike="noStrike">
                <a:solidFill>
                  <a:srgbClr val="000000"/>
                </a:solidFill>
                <a:latin typeface="Times New Roman"/>
                <a:ea typeface="Times New Roman"/>
                <a:cs typeface="Times New Roman"/>
                <a:sym typeface="Times New Roman"/>
              </a:rPr>
              <a:t>By taking the advantage of the extensibility of the system in future it will be used as voice and face recognition to mimic a counselor, also interacting with the patient at deeper levels. </a:t>
            </a:r>
            <a:endParaRPr i="0" u="none" cap="none" strike="noStrike">
              <a:solidFill>
                <a:srgbClr val="000000"/>
              </a:solidFill>
              <a:latin typeface="Times New Roman"/>
              <a:ea typeface="Times New Roman"/>
              <a:cs typeface="Times New Roman"/>
              <a:sym typeface="Times New Roman"/>
            </a:endParaRPr>
          </a:p>
          <a:p>
            <a:pPr indent="-419734" lvl="0" marL="431800" marR="5080" rtl="0" algn="just">
              <a:lnSpc>
                <a:spcPct val="100200"/>
              </a:lnSpc>
              <a:spcBef>
                <a:spcPts val="990"/>
              </a:spcBef>
              <a:spcAft>
                <a:spcPts val="0"/>
              </a:spcAft>
              <a:buClr>
                <a:srgbClr val="000000"/>
              </a:buClr>
              <a:buSzPts val="1500"/>
              <a:buFont typeface="Times New Roman"/>
              <a:buChar char="⮚"/>
            </a:pPr>
            <a:r>
              <a:rPr i="0" lang="en-US" u="none" cap="none" strike="noStrike">
                <a:solidFill>
                  <a:srgbClr val="000000"/>
                </a:solidFill>
                <a:latin typeface="Times New Roman"/>
                <a:ea typeface="Times New Roman"/>
                <a:cs typeface="Times New Roman"/>
                <a:sym typeface="Times New Roman"/>
              </a:rPr>
              <a:t>Enabling Speech recognition in our chatbot also helps customers to have a simple and fast conversation. </a:t>
            </a:r>
            <a:endParaRPr i="0" u="none" cap="none" strike="noStrike">
              <a:solidFill>
                <a:srgbClr val="000000"/>
              </a:solidFill>
              <a:latin typeface="Times New Roman"/>
              <a:ea typeface="Times New Roman"/>
              <a:cs typeface="Times New Roman"/>
              <a:sym typeface="Times New Roman"/>
            </a:endParaRPr>
          </a:p>
          <a:p>
            <a:pPr indent="-419734" lvl="0" marL="431800" marR="5080" rtl="0" algn="just">
              <a:lnSpc>
                <a:spcPct val="100200"/>
              </a:lnSpc>
              <a:spcBef>
                <a:spcPts val="990"/>
              </a:spcBef>
              <a:spcAft>
                <a:spcPts val="0"/>
              </a:spcAft>
              <a:buClr>
                <a:srgbClr val="000000"/>
              </a:buClr>
              <a:buSzPts val="1500"/>
              <a:buFont typeface="Times New Roman"/>
              <a:buChar char="⮚"/>
            </a:pPr>
            <a:r>
              <a:rPr i="0" lang="en-US" u="none" cap="none" strike="noStrike">
                <a:solidFill>
                  <a:srgbClr val="000000"/>
                </a:solidFill>
                <a:latin typeface="Times New Roman"/>
                <a:ea typeface="Times New Roman"/>
                <a:cs typeface="Times New Roman"/>
                <a:sym typeface="Times New Roman"/>
              </a:rPr>
              <a:t>There can always be a scope of improvement for any project. </a:t>
            </a:r>
            <a:endParaRPr i="0" u="none" cap="none" strike="noStrike">
              <a:solidFill>
                <a:srgbClr val="000000"/>
              </a:solidFill>
              <a:latin typeface="Times New Roman"/>
              <a:ea typeface="Times New Roman"/>
              <a:cs typeface="Times New Roman"/>
              <a:sym typeface="Times New Roman"/>
            </a:endParaRPr>
          </a:p>
          <a:p>
            <a:pPr indent="-419734" lvl="0" marL="431800" marR="5080" rtl="0" algn="just">
              <a:lnSpc>
                <a:spcPct val="100200"/>
              </a:lnSpc>
              <a:spcBef>
                <a:spcPts val="990"/>
              </a:spcBef>
              <a:spcAft>
                <a:spcPts val="0"/>
              </a:spcAft>
              <a:buClr>
                <a:srgbClr val="000000"/>
              </a:buClr>
              <a:buSzPts val="1500"/>
              <a:buFont typeface="Noto Sans Symbols"/>
              <a:buChar char="⮚"/>
            </a:pPr>
            <a:r>
              <a:rPr i="0" lang="en-US" u="none" cap="none" strike="noStrike">
                <a:solidFill>
                  <a:srgbClr val="000000"/>
                </a:solidFill>
                <a:latin typeface="Times New Roman"/>
                <a:ea typeface="Times New Roman"/>
                <a:cs typeface="Times New Roman"/>
                <a:sym typeface="Times New Roman"/>
              </a:rPr>
              <a:t>In this we can incorporate more department specific data to make the chatbot more diverse, as of now disease diagnosis, </a:t>
            </a:r>
            <a:r>
              <a:rPr b="1" i="0" lang="en-US" u="none" cap="none" strike="noStrike">
                <a:solidFill>
                  <a:srgbClr val="000000"/>
                </a:solidFill>
                <a:latin typeface="Times New Roman"/>
                <a:ea typeface="Times New Roman"/>
                <a:cs typeface="Times New Roman"/>
                <a:sym typeface="Times New Roman"/>
              </a:rPr>
              <a:t>appointment booking,</a:t>
            </a:r>
            <a:r>
              <a:rPr i="0" lang="en-US" u="none" cap="none" strike="noStrike">
                <a:solidFill>
                  <a:srgbClr val="000000"/>
                </a:solidFill>
                <a:latin typeface="Times New Roman"/>
                <a:ea typeface="Times New Roman"/>
                <a:cs typeface="Times New Roman"/>
                <a:sym typeface="Times New Roman"/>
              </a:rPr>
              <a:t> viewing user appointment details and test costs are included. </a:t>
            </a:r>
            <a:endParaRPr i="0" u="none" cap="none" strike="noStrike">
              <a:solidFill>
                <a:srgbClr val="000000"/>
              </a:solidFill>
              <a:latin typeface="Times New Roman"/>
              <a:ea typeface="Times New Roman"/>
              <a:cs typeface="Times New Roman"/>
              <a:sym typeface="Times New Roman"/>
            </a:endParaRPr>
          </a:p>
          <a:p>
            <a:pPr indent="-419734" lvl="0" marL="431800" marR="5080" rtl="0" algn="just">
              <a:lnSpc>
                <a:spcPct val="100200"/>
              </a:lnSpc>
              <a:spcBef>
                <a:spcPts val="990"/>
              </a:spcBef>
              <a:spcAft>
                <a:spcPts val="0"/>
              </a:spcAft>
              <a:buClr>
                <a:srgbClr val="000000"/>
              </a:buClr>
              <a:buSzPts val="1500"/>
              <a:buFont typeface="Times New Roman"/>
              <a:buChar char="⮚"/>
            </a:pPr>
            <a:r>
              <a:rPr i="0" lang="en-US" u="none" cap="none" strike="noStrike">
                <a:solidFill>
                  <a:srgbClr val="000000"/>
                </a:solidFill>
                <a:latin typeface="Times New Roman"/>
                <a:ea typeface="Times New Roman"/>
                <a:cs typeface="Times New Roman"/>
                <a:sym typeface="Times New Roman"/>
              </a:rPr>
              <a:t>More refined data will give more scope for user to resolve their queries.</a:t>
            </a:r>
            <a:endParaRPr>
              <a:latin typeface="Times New Roman"/>
              <a:ea typeface="Times New Roman"/>
              <a:cs typeface="Times New Roman"/>
              <a:sym typeface="Times New Roman"/>
            </a:endParaRPr>
          </a:p>
          <a:p>
            <a:pPr indent="-419734" lvl="0" marL="431800" marR="5080" rtl="0" algn="just">
              <a:lnSpc>
                <a:spcPct val="100200"/>
              </a:lnSpc>
              <a:spcBef>
                <a:spcPts val="990"/>
              </a:spcBef>
              <a:spcAft>
                <a:spcPts val="0"/>
              </a:spcAft>
              <a:buClr>
                <a:srgbClr val="000000"/>
              </a:buClr>
              <a:buSzPts val="1500"/>
              <a:buFont typeface="Times New Roman"/>
              <a:buChar char="⮚"/>
            </a:pPr>
            <a:r>
              <a:rPr i="0" lang="en-US" u="none" cap="none" strike="noStrike">
                <a:solidFill>
                  <a:srgbClr val="000000"/>
                </a:solidFill>
                <a:latin typeface="Times New Roman"/>
                <a:ea typeface="Times New Roman"/>
                <a:cs typeface="Times New Roman"/>
                <a:sym typeface="Times New Roman"/>
              </a:rPr>
              <a:t>The application can be integrated with any hospital website to make it more reachable for users.</a:t>
            </a:r>
            <a:endParaRPr>
              <a:latin typeface="Times New Roman"/>
              <a:ea typeface="Times New Roman"/>
              <a:cs typeface="Times New Roman"/>
              <a:sym typeface="Times New Roman"/>
            </a:endParaRPr>
          </a:p>
          <a:p>
            <a:pPr indent="-419734" lvl="0" marL="431800" marR="5080" rtl="0" algn="just">
              <a:lnSpc>
                <a:spcPct val="100200"/>
              </a:lnSpc>
              <a:spcBef>
                <a:spcPts val="990"/>
              </a:spcBef>
              <a:spcAft>
                <a:spcPts val="0"/>
              </a:spcAft>
              <a:buClr>
                <a:srgbClr val="000000"/>
              </a:buClr>
              <a:buSzPts val="1500"/>
              <a:buFont typeface="Times New Roman"/>
              <a:buChar char="⮚"/>
            </a:pPr>
            <a:r>
              <a:rPr i="0" lang="en-US" u="none" cap="none" strike="noStrike">
                <a:solidFill>
                  <a:srgbClr val="000000"/>
                </a:solidFill>
                <a:latin typeface="Times New Roman"/>
                <a:ea typeface="Times New Roman"/>
                <a:cs typeface="Times New Roman"/>
                <a:sym typeface="Times New Roman"/>
              </a:rPr>
              <a:t>Enabling voice recognition technology for users who prefer to submit diseases via voice commands or recordings would be beneficial.</a:t>
            </a:r>
            <a:endParaRPr i="0" u="none" cap="none" strike="noStrike">
              <a:solidFill>
                <a:srgbClr val="000000"/>
              </a:solidFill>
              <a:latin typeface="Times New Roman"/>
              <a:ea typeface="Times New Roman"/>
              <a:cs typeface="Times New Roman"/>
              <a:sym typeface="Times New Roman"/>
            </a:endParaRPr>
          </a:p>
          <a:p>
            <a:pPr indent="-324484" lvl="0" marL="431800" marR="5080" rtl="0" algn="just">
              <a:lnSpc>
                <a:spcPct val="100200"/>
              </a:lnSpc>
              <a:spcBef>
                <a:spcPts val="990"/>
              </a:spcBef>
              <a:spcAft>
                <a:spcPts val="0"/>
              </a:spcAft>
              <a:buClr>
                <a:srgbClr val="000000"/>
              </a:buClr>
              <a:buSzPts val="1500"/>
              <a:buFont typeface="Noto Sans Symbols"/>
              <a:buNone/>
            </a:pPr>
            <a:r>
              <a:t/>
            </a:r>
            <a:endParaRPr b="0" i="0" sz="1400" u="none" cap="none" strike="noStrike">
              <a:solidFill>
                <a:srgbClr val="000000"/>
              </a:solidFill>
              <a:latin typeface="Arial"/>
              <a:ea typeface="Arial"/>
              <a:cs typeface="Arial"/>
              <a:sym typeface="Arial"/>
            </a:endParaRPr>
          </a:p>
          <a:p>
            <a:pPr indent="-324484" lvl="0" marL="431800" marR="5080" rtl="0" algn="just">
              <a:lnSpc>
                <a:spcPct val="100200"/>
              </a:lnSpc>
              <a:spcBef>
                <a:spcPts val="990"/>
              </a:spcBef>
              <a:spcAft>
                <a:spcPts val="0"/>
              </a:spcAft>
              <a:buClr>
                <a:srgbClr val="000000"/>
              </a:buClr>
              <a:buSzPts val="1500"/>
              <a:buFont typeface="Noto Sans Symbols"/>
              <a:buNone/>
            </a:pPr>
            <a:r>
              <a:t/>
            </a:r>
            <a:endParaRPr b="0" i="0" sz="1400" u="none" cap="none" strike="noStrike">
              <a:solidFill>
                <a:srgbClr val="000000"/>
              </a:solidFill>
              <a:latin typeface="Arial"/>
              <a:ea typeface="Arial"/>
              <a:cs typeface="Arial"/>
              <a:sym typeface="Arial"/>
            </a:endParaRPr>
          </a:p>
          <a:p>
            <a:pPr indent="-324484" lvl="0" marL="431800" marR="5080" rtl="0" algn="just">
              <a:lnSpc>
                <a:spcPct val="100200"/>
              </a:lnSpc>
              <a:spcBef>
                <a:spcPts val="990"/>
              </a:spcBef>
              <a:spcAft>
                <a:spcPts val="0"/>
              </a:spcAft>
              <a:buClr>
                <a:srgbClr val="000000"/>
              </a:buClr>
              <a:buSzPts val="1500"/>
              <a:buFont typeface="Noto Sans Symbols"/>
              <a:buNone/>
            </a:pPr>
            <a:r>
              <a:t/>
            </a:r>
            <a:endParaRPr b="0" i="0" sz="1400" u="none" cap="none" strike="noStrike">
              <a:solidFill>
                <a:srgbClr val="000000"/>
              </a:solidFill>
              <a:latin typeface="Arial"/>
              <a:ea typeface="Arial"/>
              <a:cs typeface="Arial"/>
              <a:sym typeface="Arial"/>
            </a:endParaRPr>
          </a:p>
          <a:p>
            <a:pPr indent="-324484" lvl="0" marL="431800" marR="5080" rtl="0" algn="just">
              <a:lnSpc>
                <a:spcPct val="100200"/>
              </a:lnSpc>
              <a:spcBef>
                <a:spcPts val="990"/>
              </a:spcBef>
              <a:spcAft>
                <a:spcPts val="0"/>
              </a:spcAft>
              <a:buClr>
                <a:srgbClr val="000000"/>
              </a:buClr>
              <a:buSzPts val="1500"/>
              <a:buFont typeface="Noto Sans Symbols"/>
              <a:buNone/>
            </a:pPr>
            <a:r>
              <a:t/>
            </a:r>
            <a:endParaRPr b="1" i="0" sz="1400" u="none" cap="none" strike="noStrike">
              <a:solidFill>
                <a:srgbClr val="000000"/>
              </a:solidFill>
              <a:latin typeface="Times New Roman"/>
              <a:ea typeface="Times New Roman"/>
              <a:cs typeface="Times New Roman"/>
              <a:sym typeface="Times New Roman"/>
            </a:endParaRPr>
          </a:p>
          <a:p>
            <a:pPr indent="-351698" lvl="0" marL="431800" marR="5080" rtl="0" algn="just">
              <a:lnSpc>
                <a:spcPct val="100200"/>
              </a:lnSpc>
              <a:spcBef>
                <a:spcPts val="990"/>
              </a:spcBef>
              <a:spcAft>
                <a:spcPts val="0"/>
              </a:spcAft>
              <a:buClr>
                <a:srgbClr val="000000"/>
              </a:buClr>
              <a:buSzPts val="1071"/>
              <a:buFont typeface="Noto Sans Symbols"/>
              <a:buNone/>
            </a:pPr>
            <a:r>
              <a:t/>
            </a:r>
            <a:endParaRPr b="1" i="0" sz="1000" u="none" cap="none" strike="noStrike">
              <a:solidFill>
                <a:srgbClr val="000000"/>
              </a:solidFill>
              <a:latin typeface="Times New Roman"/>
              <a:ea typeface="Times New Roman"/>
              <a:cs typeface="Times New Roman"/>
              <a:sym typeface="Times New Roman"/>
            </a:endParaRPr>
          </a:p>
          <a:p>
            <a:pPr indent="-351698" lvl="0" marL="431800" marR="5080" rtl="0" algn="just">
              <a:lnSpc>
                <a:spcPct val="100200"/>
              </a:lnSpc>
              <a:spcBef>
                <a:spcPts val="990"/>
              </a:spcBef>
              <a:spcAft>
                <a:spcPts val="0"/>
              </a:spcAft>
              <a:buClr>
                <a:srgbClr val="000000"/>
              </a:buClr>
              <a:buSzPts val="1071"/>
              <a:buFont typeface="Noto Sans Symbols"/>
              <a:buNone/>
            </a:pPr>
            <a:r>
              <a:t/>
            </a:r>
            <a:endParaRPr b="0" i="0" sz="1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Thanks</a:t>
            </a:r>
            <a:endParaRPr>
              <a:solidFill>
                <a:srgbClr val="FFFF00"/>
              </a:solidFill>
            </a:endParaRPr>
          </a:p>
        </p:txBody>
      </p:sp>
      <p:pic>
        <p:nvPicPr>
          <p:cNvPr id="339" name="Google Shape;339;p24"/>
          <p:cNvPicPr preferRelativeResize="0"/>
          <p:nvPr/>
        </p:nvPicPr>
        <p:blipFill rotWithShape="1">
          <a:blip r:embed="rId3">
            <a:alphaModFix/>
          </a:blip>
          <a:srcRect b="0" l="0" r="0" t="0"/>
          <a:stretch/>
        </p:blipFill>
        <p:spPr>
          <a:xfrm>
            <a:off x="412975" y="89123"/>
            <a:ext cx="681075" cy="1099625"/>
          </a:xfrm>
          <a:prstGeom prst="rect">
            <a:avLst/>
          </a:prstGeom>
          <a:noFill/>
          <a:ln>
            <a:noFill/>
          </a:ln>
        </p:spPr>
      </p:pic>
      <p:sp>
        <p:nvSpPr>
          <p:cNvPr id="340" name="Google Shape;340;p24"/>
          <p:cNvSpPr/>
          <p:nvPr/>
        </p:nvSpPr>
        <p:spPr>
          <a:xfrm>
            <a:off x="2286024" y="2362179"/>
            <a:ext cx="6746463"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Do you have any questions?</a:t>
            </a:r>
            <a:endParaRPr/>
          </a:p>
          <a:p>
            <a:pPr indent="0" lvl="0" marL="0" marR="0" rtl="0" algn="ctr">
              <a:lnSpc>
                <a:spcPct val="100000"/>
              </a:lnSpc>
              <a:spcBef>
                <a:spcPts val="0"/>
              </a:spcBef>
              <a:spcAft>
                <a:spcPts val="0"/>
              </a:spcAft>
              <a:buNone/>
            </a:pPr>
            <a:r>
              <a:rPr b="1"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2021.khwaish.shahani@ves.ac.in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2021.jaitra.shahani@ves.ac.in</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+91  9594678912</a:t>
            </a:r>
            <a:endParaRPr b="0" i="0" sz="1400" u="none" cap="none" strike="noStrike">
              <a:solidFill>
                <a:srgbClr val="000000"/>
              </a:solidFill>
              <a:latin typeface="Arial"/>
              <a:ea typeface="Arial"/>
              <a:cs typeface="Arial"/>
              <a:sym typeface="Arial"/>
            </a:endParaRPr>
          </a:p>
        </p:txBody>
      </p:sp>
      <p:pic>
        <p:nvPicPr>
          <p:cNvPr id="341" name="Google Shape;341;p24"/>
          <p:cNvPicPr preferRelativeResize="0"/>
          <p:nvPr/>
        </p:nvPicPr>
        <p:blipFill rotWithShape="1">
          <a:blip r:embed="rId6">
            <a:alphaModFix/>
          </a:blip>
          <a:srcRect b="0" l="0" r="0" t="0"/>
          <a:stretch/>
        </p:blipFill>
        <p:spPr>
          <a:xfrm>
            <a:off x="2096429" y="944263"/>
            <a:ext cx="5405315" cy="14179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References</a:t>
            </a:r>
            <a:endParaRPr>
              <a:solidFill>
                <a:srgbClr val="FFFF00"/>
              </a:solidFill>
            </a:endParaRPr>
          </a:p>
        </p:txBody>
      </p:sp>
      <p:pic>
        <p:nvPicPr>
          <p:cNvPr id="347" name="Google Shape;347;p25"/>
          <p:cNvPicPr preferRelativeResize="0"/>
          <p:nvPr/>
        </p:nvPicPr>
        <p:blipFill rotWithShape="1">
          <a:blip r:embed="rId3">
            <a:alphaModFix/>
          </a:blip>
          <a:srcRect b="0" l="0" r="0" t="0"/>
          <a:stretch/>
        </p:blipFill>
        <p:spPr>
          <a:xfrm>
            <a:off x="412975" y="89123"/>
            <a:ext cx="681075" cy="1099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68f2d38aa1_1_17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Font typeface="Cambria"/>
              <a:buNone/>
            </a:pPr>
            <a:r>
              <a:rPr b="1" lang="en-US">
                <a:solidFill>
                  <a:srgbClr val="FFFF00"/>
                </a:solidFill>
              </a:rPr>
              <a:t>Proposed System</a:t>
            </a:r>
            <a:endParaRPr b="1">
              <a:solidFill>
                <a:srgbClr val="FFFF00"/>
              </a:solidFill>
            </a:endParaRPr>
          </a:p>
        </p:txBody>
      </p:sp>
      <p:sp>
        <p:nvSpPr>
          <p:cNvPr id="124" name="Google Shape;124;g268f2d38aa1_1_175"/>
          <p:cNvSpPr txBox="1"/>
          <p:nvPr/>
        </p:nvSpPr>
        <p:spPr>
          <a:xfrm>
            <a:off x="358349" y="1265650"/>
            <a:ext cx="8474100" cy="3781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Roboto"/>
                <a:ea typeface="Roboto"/>
                <a:cs typeface="Roboto"/>
                <a:sym typeface="Roboto"/>
              </a:rPr>
              <a:t>This project aims to build a healthcare chatbot system using web technology and machine learning for the graphical interface and SQLite for database management</a:t>
            </a:r>
            <a:endParaRPr sz="1800">
              <a:solidFill>
                <a:schemeClr val="dk1"/>
              </a:solidFill>
              <a:latin typeface="Roboto"/>
              <a:ea typeface="Roboto"/>
              <a:cs typeface="Roboto"/>
              <a:sym typeface="Roboto"/>
            </a:endParaRPr>
          </a:p>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Roboto"/>
                <a:ea typeface="Roboto"/>
                <a:cs typeface="Roboto"/>
                <a:sym typeface="Roboto"/>
              </a:rPr>
              <a:t>User Interface</a:t>
            </a:r>
            <a:r>
              <a:rPr lang="en-US" sz="1800">
                <a:solidFill>
                  <a:schemeClr val="dk1"/>
                </a:solidFill>
                <a:latin typeface="Roboto"/>
                <a:ea typeface="Roboto"/>
                <a:cs typeface="Roboto"/>
                <a:sym typeface="Roboto"/>
              </a:rPr>
              <a:t>: Html,Css,Javascript will be used to create a user-friendly interface with features like user profile management, food search, personalized recommendations, and feedback submission.</a:t>
            </a:r>
            <a:endParaRPr/>
          </a:p>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Roboto"/>
                <a:ea typeface="Roboto"/>
                <a:cs typeface="Roboto"/>
                <a:sym typeface="Roboto"/>
              </a:rPr>
              <a:t>Database Schema</a:t>
            </a:r>
            <a:r>
              <a:rPr lang="en-US" sz="1800">
                <a:solidFill>
                  <a:schemeClr val="dk1"/>
                </a:solidFill>
                <a:latin typeface="Roboto"/>
                <a:ea typeface="Roboto"/>
                <a:cs typeface="Roboto"/>
                <a:sym typeface="Roboto"/>
              </a:rPr>
              <a:t>: SQLite will manage the database, storing user profiles, food items, preferences, and feedback. Tables include Users, medicines, Preferences, and Feedback. </a:t>
            </a:r>
            <a:endParaRPr/>
          </a:p>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Roboto"/>
                <a:ea typeface="Roboto"/>
                <a:cs typeface="Roboto"/>
                <a:sym typeface="Roboto"/>
              </a:rPr>
              <a:t>Recommendations Algorithm</a:t>
            </a:r>
            <a:r>
              <a:rPr lang="en-US" sz="1800">
                <a:solidFill>
                  <a:schemeClr val="dk1"/>
                </a:solidFill>
                <a:latin typeface="Roboto"/>
                <a:ea typeface="Roboto"/>
                <a:cs typeface="Roboto"/>
                <a:sym typeface="Roboto"/>
              </a:rPr>
              <a:t>: The system will employ content-based filtering, analyzing user preferences, historical data, and medicinal attributes to generate personalized recommendations based on factors like category, nutritional value, and user feedback.</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25" name="Google Shape;125;g268f2d38aa1_1_175"/>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68f2d38aa1_0_17"/>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 Proposed  System of Project</a:t>
            </a:r>
            <a:endParaRPr>
              <a:solidFill>
                <a:srgbClr val="FFFF00"/>
              </a:solidFill>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131" name="Google Shape;131;g268f2d38aa1_0_17"/>
          <p:cNvSpPr txBox="1"/>
          <p:nvPr>
            <p:ph idx="4294967295" type="body"/>
          </p:nvPr>
        </p:nvSpPr>
        <p:spPr>
          <a:xfrm>
            <a:off x="311700" y="1529225"/>
            <a:ext cx="8520600" cy="3446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US" sz="1800">
                <a:solidFill>
                  <a:schemeClr val="lt1"/>
                </a:solidFill>
                <a:latin typeface="Times New Roman"/>
                <a:ea typeface="Times New Roman"/>
                <a:cs typeface="Times New Roman"/>
                <a:sym typeface="Times New Roman"/>
              </a:rPr>
              <a:t> Rates</a:t>
            </a:r>
            <a:endParaRPr sz="1400">
              <a:solidFill>
                <a:srgbClr val="000000"/>
              </a:solidFill>
              <a:latin typeface="Merriweather"/>
              <a:ea typeface="Merriweather"/>
              <a:cs typeface="Merriweather"/>
              <a:sym typeface="Merriweather"/>
            </a:endParaRPr>
          </a:p>
        </p:txBody>
      </p:sp>
      <p:sp>
        <p:nvSpPr>
          <p:cNvPr id="132" name="Google Shape;132;g268f2d38aa1_0_17"/>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33" name="Google Shape;133;g268f2d38aa1_0_17"/>
          <p:cNvSpPr txBox="1"/>
          <p:nvPr>
            <p:ph idx="4294967295" type="body"/>
          </p:nvPr>
        </p:nvSpPr>
        <p:spPr>
          <a:xfrm>
            <a:off x="79650" y="1344875"/>
            <a:ext cx="8984700" cy="3815100"/>
          </a:xfrm>
          <a:prstGeom prst="rect">
            <a:avLst/>
          </a:prstGeom>
          <a:noFill/>
          <a:ln>
            <a:noFill/>
          </a:ln>
        </p:spPr>
        <p:txBody>
          <a:bodyPr anchorCtr="0" anchor="t" bIns="91425" lIns="91425" spcFirstLastPara="1" rIns="91425" wrap="square" tIns="91425">
            <a:noAutofit/>
          </a:bodyPr>
          <a:lstStyle/>
          <a:p>
            <a:pPr indent="-419734"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The proposed system consists of a user-friendly chat interface through which a user can communicate with the system </a:t>
            </a:r>
            <a:endParaRPr sz="1600">
              <a:solidFill>
                <a:srgbClr val="181C26"/>
              </a:solidFill>
              <a:latin typeface="Times New Roman"/>
              <a:ea typeface="Times New Roman"/>
              <a:cs typeface="Times New Roman"/>
              <a:sym typeface="Times New Roman"/>
            </a:endParaRPr>
          </a:p>
          <a:p>
            <a:pPr indent="-419734"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The user can either enter symptoms which he is experiencing or enter some health-related queries. Depending on the user input, the chatbot will predict the disease or provide relevant information about his queries.</a:t>
            </a:r>
            <a:endParaRPr/>
          </a:p>
          <a:p>
            <a:pPr indent="-419734"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The system has pre-processed the disease dataset, converting the categorical values into a suitable structured numerical dataset for training of the Natural language processing model. </a:t>
            </a:r>
            <a:endParaRPr/>
          </a:p>
          <a:p>
            <a:pPr indent="-419734" lvl="0" marL="431800" marR="5080" rtl="0" algn="just">
              <a:lnSpc>
                <a:spcPct val="100200"/>
              </a:lnSpc>
              <a:spcBef>
                <a:spcPts val="990"/>
              </a:spcBef>
              <a:spcAft>
                <a:spcPts val="0"/>
              </a:spcAft>
              <a:buSzPts val="1714"/>
              <a:buFont typeface="Noto Sans Symbols"/>
              <a:buChar char="⮚"/>
            </a:pPr>
            <a:r>
              <a:rPr lang="en-US" sz="1600">
                <a:solidFill>
                  <a:srgbClr val="181C26"/>
                </a:solidFill>
                <a:latin typeface="Times New Roman"/>
                <a:ea typeface="Times New Roman"/>
                <a:cs typeface="Times New Roman"/>
                <a:sym typeface="Times New Roman"/>
              </a:rPr>
              <a:t>The system has trained and compared one </a:t>
            </a:r>
            <a:r>
              <a:rPr lang="en-US" sz="1600">
                <a:solidFill>
                  <a:srgbClr val="181C26"/>
                </a:solidFill>
                <a:latin typeface="Times New Roman"/>
                <a:ea typeface="Times New Roman"/>
                <a:cs typeface="Times New Roman"/>
                <a:sym typeface="Times New Roman"/>
              </a:rPr>
              <a:t>Natural language processing  </a:t>
            </a:r>
            <a:r>
              <a:rPr lang="en-US" sz="1600">
                <a:solidFill>
                  <a:srgbClr val="181C26"/>
                </a:solidFill>
                <a:latin typeface="Times New Roman"/>
                <a:ea typeface="Times New Roman"/>
                <a:cs typeface="Times New Roman"/>
                <a:sym typeface="Times New Roman"/>
              </a:rPr>
              <a:t>models B.E.R.T.</a:t>
            </a:r>
            <a:endParaRPr/>
          </a:p>
          <a:p>
            <a:pPr indent="0" lvl="0" marL="0" rtl="0" algn="just">
              <a:lnSpc>
                <a:spcPct val="115000"/>
              </a:lnSpc>
              <a:spcBef>
                <a:spcPts val="0"/>
              </a:spcBef>
              <a:spcAft>
                <a:spcPts val="0"/>
              </a:spcAft>
              <a:buClr>
                <a:srgbClr val="000000"/>
              </a:buClr>
              <a:buSzPts val="1400"/>
              <a:buFont typeface="Arial"/>
              <a:buNone/>
            </a:pPr>
            <a:r>
              <a:t/>
            </a:r>
            <a:endParaRPr sz="20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rgbClr val="000000"/>
              </a:buClr>
              <a:buSzPts val="1400"/>
              <a:buFont typeface="Arial"/>
              <a:buNone/>
            </a:pPr>
            <a:r>
              <a:t/>
            </a:r>
            <a:endParaRPr sz="20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l">
              <a:lnSpc>
                <a:spcPct val="115000"/>
              </a:lnSpc>
              <a:spcBef>
                <a:spcPts val="0"/>
              </a:spcBef>
              <a:spcAft>
                <a:spcPts val="0"/>
              </a:spcAft>
              <a:buClr>
                <a:srgbClr val="000000"/>
              </a:buClr>
              <a:buSzPts val="1400"/>
              <a:buFont typeface="Arial"/>
              <a:buNone/>
            </a:pPr>
            <a:r>
              <a:t/>
            </a:r>
            <a:endParaRPr sz="1900"/>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l">
              <a:lnSpc>
                <a:spcPct val="115000"/>
              </a:lnSpc>
              <a:spcBef>
                <a:spcPts val="0"/>
              </a:spcBef>
              <a:spcAft>
                <a:spcPts val="0"/>
              </a:spcAft>
              <a:buSzPts val="1300"/>
              <a:buNone/>
            </a:pPr>
            <a:r>
              <a:t/>
            </a:r>
            <a:endParaRPr sz="1500"/>
          </a:p>
        </p:txBody>
      </p:sp>
      <p:pic>
        <p:nvPicPr>
          <p:cNvPr id="134" name="Google Shape;134;g268f2d38aa1_0_17"/>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2"/>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Proposed System of the project</a:t>
            </a:r>
            <a:endParaRPr>
              <a:solidFill>
                <a:srgbClr val="FFFF00"/>
              </a:solidFill>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140" name="Google Shape;140;p12"/>
          <p:cNvSpPr txBox="1"/>
          <p:nvPr>
            <p:ph idx="4294967295" type="body"/>
          </p:nvPr>
        </p:nvSpPr>
        <p:spPr>
          <a:xfrm>
            <a:off x="311700" y="1402225"/>
            <a:ext cx="8520600" cy="3573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US" sz="1800">
                <a:solidFill>
                  <a:schemeClr val="lt1"/>
                </a:solidFill>
                <a:latin typeface="Times New Roman"/>
                <a:ea typeface="Times New Roman"/>
                <a:cs typeface="Times New Roman"/>
                <a:sym typeface="Times New Roman"/>
              </a:rPr>
              <a:t>r Rates</a:t>
            </a:r>
            <a:endParaRPr sz="1400">
              <a:solidFill>
                <a:srgbClr val="000000"/>
              </a:solidFill>
              <a:latin typeface="Merriweather"/>
              <a:ea typeface="Merriweather"/>
              <a:cs typeface="Merriweather"/>
              <a:sym typeface="Merriweather"/>
            </a:endParaRPr>
          </a:p>
        </p:txBody>
      </p:sp>
      <p:sp>
        <p:nvSpPr>
          <p:cNvPr id="141" name="Google Shape;141;p12"/>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42" name="Google Shape;142;p12"/>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143" name="Google Shape;143;p12"/>
          <p:cNvSpPr/>
          <p:nvPr/>
        </p:nvSpPr>
        <p:spPr>
          <a:xfrm>
            <a:off x="854927" y="1402225"/>
            <a:ext cx="7382108" cy="3631763"/>
          </a:xfrm>
          <a:prstGeom prst="rect">
            <a:avLst/>
          </a:prstGeom>
          <a:noFill/>
          <a:ln>
            <a:noFill/>
          </a:ln>
        </p:spPr>
        <p:txBody>
          <a:bodyPr anchorCtr="0" anchor="t" bIns="45700" lIns="91425" spcFirstLastPara="1" rIns="91425" wrap="square" tIns="45700">
            <a:spAutoFit/>
          </a:bodyPr>
          <a:lstStyle/>
          <a:p>
            <a:pPr indent="0" lvl="0" marL="0" marR="5715" rtl="0" algn="r">
              <a:lnSpc>
                <a:spcPct val="100000"/>
              </a:lnSpc>
              <a:spcBef>
                <a:spcPts val="0"/>
              </a:spcBef>
              <a:spcAft>
                <a:spcPts val="0"/>
              </a:spcAft>
              <a:buNone/>
            </a:pPr>
            <a:r>
              <a:rPr b="0" i="0" lang="en-US" sz="1200" u="none" cap="none" strike="noStrike">
                <a:solidFill>
                  <a:srgbClr val="000000"/>
                </a:solidFill>
                <a:latin typeface="Cambria"/>
                <a:ea typeface="Cambria"/>
                <a:cs typeface="Cambria"/>
                <a:sym typeface="Cambria"/>
              </a:rPr>
              <a:t>.</a:t>
            </a:r>
            <a:endParaRPr b="0" i="0" sz="1200" u="none" cap="none" strike="noStrike">
              <a:solidFill>
                <a:srgbClr val="000000"/>
              </a:solidFill>
              <a:latin typeface="Cambria"/>
              <a:ea typeface="Cambria"/>
              <a:cs typeface="Cambria"/>
              <a:sym typeface="Cambria"/>
            </a:endParaRPr>
          </a:p>
          <a:p>
            <a:pPr indent="-419733" lvl="0" marL="431800" marR="7620" rtl="0" algn="just">
              <a:lnSpc>
                <a:spcPct val="100400"/>
              </a:lnSpc>
              <a:spcBef>
                <a:spcPts val="985"/>
              </a:spcBef>
              <a:spcAft>
                <a:spcPts val="0"/>
              </a:spcAft>
              <a:buClr>
                <a:srgbClr val="000000"/>
              </a:buClr>
              <a:buSzPts val="1929"/>
              <a:buFont typeface="Noto Sans Symbols"/>
              <a:buChar char="⮚"/>
            </a:pPr>
            <a:r>
              <a:rPr b="1" i="0" lang="en-US" sz="1800" u="none" cap="none" strike="noStrike">
                <a:solidFill>
                  <a:srgbClr val="000000"/>
                </a:solidFill>
                <a:latin typeface="Times New Roman"/>
                <a:ea typeface="Times New Roman"/>
                <a:cs typeface="Times New Roman"/>
                <a:sym typeface="Times New Roman"/>
              </a:rPr>
              <a:t>User Login into the system and register on the chatbot system</a:t>
            </a:r>
            <a:r>
              <a:rPr b="0" i="0" lang="en-US" sz="1800" u="none" cap="none" strike="noStrike">
                <a:solidFill>
                  <a:srgbClr val="000000"/>
                </a:solidFill>
                <a:latin typeface="Times New Roman"/>
                <a:ea typeface="Times New Roman"/>
                <a:cs typeface="Times New Roman"/>
                <a:sym typeface="Times New Roman"/>
              </a:rPr>
              <a:t>:</a:t>
            </a:r>
            <a:endParaRPr/>
          </a:p>
          <a:p>
            <a:pPr indent="0" lvl="0" marL="12066" marR="7620" rtl="0" algn="just">
              <a:lnSpc>
                <a:spcPct val="100400"/>
              </a:lnSpc>
              <a:spcBef>
                <a:spcPts val="985"/>
              </a:spcBef>
              <a:spcAft>
                <a:spcPts val="0"/>
              </a:spcAft>
              <a:buNone/>
            </a:pPr>
            <a:r>
              <a:rPr b="0" i="0" lang="en-US" sz="1400" u="none" cap="none" strike="noStrike">
                <a:solidFill>
                  <a:srgbClr val="000000"/>
                </a:solidFill>
                <a:latin typeface="Times New Roman"/>
                <a:ea typeface="Times New Roman"/>
                <a:cs typeface="Times New Roman"/>
                <a:sym typeface="Times New Roman"/>
              </a:rPr>
              <a:t>Then ask queries regarding to the health care and medical details Ask some Questions You can ask some questions regarding some healthcare. And its related to voice- text and text-voice conversation. Using Google API for inter conversion of text-voice and vice versa.</a:t>
            </a:r>
            <a:endParaRPr b="0" i="0" sz="1400" u="none" cap="none" strike="noStrike">
              <a:solidFill>
                <a:srgbClr val="000000"/>
              </a:solidFill>
              <a:latin typeface="Times New Roman"/>
              <a:ea typeface="Times New Roman"/>
              <a:cs typeface="Times New Roman"/>
              <a:sym typeface="Times New Roman"/>
            </a:endParaRPr>
          </a:p>
          <a:p>
            <a:pPr indent="-419733" lvl="0" marL="431800" marR="8255" rtl="0" algn="just">
              <a:lnSpc>
                <a:spcPct val="100000"/>
              </a:lnSpc>
              <a:spcBef>
                <a:spcPts val="985"/>
              </a:spcBef>
              <a:spcAft>
                <a:spcPts val="0"/>
              </a:spcAft>
              <a:buClr>
                <a:srgbClr val="000000"/>
              </a:buClr>
              <a:buSzPts val="1929"/>
              <a:buFont typeface="Noto Sans Symbols"/>
              <a:buChar char="⮚"/>
            </a:pPr>
            <a:r>
              <a:rPr b="1" i="0" lang="en-US" sz="1800" u="none" cap="none" strike="noStrike">
                <a:solidFill>
                  <a:srgbClr val="000000"/>
                </a:solidFill>
                <a:latin typeface="Times New Roman"/>
                <a:ea typeface="Times New Roman"/>
                <a:cs typeface="Times New Roman"/>
                <a:sym typeface="Times New Roman"/>
              </a:rPr>
              <a:t>Age based medical details:</a:t>
            </a:r>
            <a:endParaRPr/>
          </a:p>
          <a:p>
            <a:pPr indent="0" lvl="0" marL="12066" marR="8255" rtl="0" algn="just">
              <a:lnSpc>
                <a:spcPct val="100000"/>
              </a:lnSpc>
              <a:spcBef>
                <a:spcPts val="985"/>
              </a:spcBef>
              <a:spcAft>
                <a:spcPts val="0"/>
              </a:spcAft>
              <a:buNone/>
            </a:pPr>
            <a:r>
              <a:rPr b="0" i="0" lang="en-US" sz="1400" u="none" cap="none" strike="noStrike">
                <a:solidFill>
                  <a:srgbClr val="000000"/>
                </a:solidFill>
                <a:latin typeface="Times New Roman"/>
                <a:ea typeface="Times New Roman"/>
                <a:cs typeface="Times New Roman"/>
                <a:sym typeface="Times New Roman"/>
              </a:rPr>
              <a:t>You can ask medical dosage related queries to this app in voice and system gets output for medicine API and speak out and display all data. Get your age from registration data and provide data related to your data like age, area, gender and so on. Give me age Then predict disease using Bert Algorithm. </a:t>
            </a:r>
            <a:endParaRPr/>
          </a:p>
          <a:p>
            <a:pPr indent="-419733" lvl="0" marL="431800" marR="5080" rtl="0" algn="just">
              <a:lnSpc>
                <a:spcPct val="100200"/>
              </a:lnSpc>
              <a:spcBef>
                <a:spcPts val="990"/>
              </a:spcBef>
              <a:spcAft>
                <a:spcPts val="0"/>
              </a:spcAft>
              <a:buClr>
                <a:srgbClr val="000000"/>
              </a:buClr>
              <a:buSzPts val="2143"/>
              <a:buFont typeface="Noto Sans Symbols"/>
              <a:buChar char="⮚"/>
            </a:pPr>
            <a:r>
              <a:rPr b="1" i="0" lang="en-US" sz="2000" u="none" cap="none" strike="noStrike">
                <a:solidFill>
                  <a:srgbClr val="000000"/>
                </a:solidFill>
                <a:latin typeface="Times New Roman"/>
                <a:ea typeface="Times New Roman"/>
                <a:cs typeface="Times New Roman"/>
                <a:sym typeface="Times New Roman"/>
              </a:rPr>
              <a:t>Disease Prediction Depending on disease system</a:t>
            </a:r>
            <a:endParaRPr b="0" i="0" sz="1200" u="none" cap="none" strike="noStrike">
              <a:solidFill>
                <a:srgbClr val="000000"/>
              </a:solidFill>
              <a:latin typeface="Times New Roman"/>
              <a:ea typeface="Times New Roman"/>
              <a:cs typeface="Times New Roman"/>
              <a:sym typeface="Times New Roman"/>
            </a:endParaRPr>
          </a:p>
          <a:p>
            <a:pPr indent="0" lvl="0" marL="12066" marR="5080" rtl="0" algn="just">
              <a:lnSpc>
                <a:spcPct val="100200"/>
              </a:lnSpc>
              <a:spcBef>
                <a:spcPts val="990"/>
              </a:spcBef>
              <a:spcAft>
                <a:spcPts val="0"/>
              </a:spcAft>
              <a:buNone/>
            </a:pPr>
            <a:r>
              <a:rPr b="0" i="0" lang="en-US" sz="1400" u="none" cap="none" strike="noStrike">
                <a:solidFill>
                  <a:srgbClr val="000000"/>
                </a:solidFill>
                <a:latin typeface="Times New Roman"/>
                <a:ea typeface="Times New Roman"/>
                <a:cs typeface="Times New Roman"/>
                <a:sym typeface="Times New Roman"/>
              </a:rPr>
              <a:t>B.E.R.T. algorithm can predict the disease.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68f2d38aa1_1_125"/>
          <p:cNvSpPr txBox="1"/>
          <p:nvPr>
            <p:ph type="title"/>
          </p:nvPr>
        </p:nvSpPr>
        <p:spPr>
          <a:xfrm>
            <a:off x="311725" y="222650"/>
            <a:ext cx="8739000" cy="90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Font typeface="Cambria"/>
              <a:buNone/>
            </a:pPr>
            <a:r>
              <a:rPr b="1" lang="en-US">
                <a:solidFill>
                  <a:srgbClr val="FFFF00"/>
                </a:solidFill>
              </a:rPr>
              <a:t>    Requirements of the system </a:t>
            </a:r>
            <a:endParaRPr b="1">
              <a:solidFill>
                <a:srgbClr val="FFFF00"/>
              </a:solidFill>
            </a:endParaRPr>
          </a:p>
          <a:p>
            <a:pPr indent="0" lvl="0" marL="0" rtl="0" algn="ctr">
              <a:lnSpc>
                <a:spcPct val="115000"/>
              </a:lnSpc>
              <a:spcBef>
                <a:spcPts val="0"/>
              </a:spcBef>
              <a:spcAft>
                <a:spcPts val="0"/>
              </a:spcAft>
              <a:buSzPts val="2800"/>
              <a:buFont typeface="Cambria"/>
              <a:buNone/>
            </a:pPr>
            <a:r>
              <a:rPr b="1" lang="en-US">
                <a:solidFill>
                  <a:srgbClr val="FFFF00"/>
                </a:solidFill>
              </a:rPr>
              <a:t>(Hardware, software)</a:t>
            </a:r>
            <a:endParaRPr b="1">
              <a:solidFill>
                <a:srgbClr val="FFFF00"/>
              </a:solidFill>
            </a:endParaRPr>
          </a:p>
          <a:p>
            <a:pPr indent="0" lvl="0" marL="0" rtl="0" algn="ctr">
              <a:lnSpc>
                <a:spcPct val="100000"/>
              </a:lnSpc>
              <a:spcBef>
                <a:spcPts val="0"/>
              </a:spcBef>
              <a:spcAft>
                <a:spcPts val="0"/>
              </a:spcAft>
              <a:buSzPts val="2800"/>
              <a:buFont typeface="Cambria"/>
              <a:buNone/>
            </a:pPr>
            <a:r>
              <a:t/>
            </a:r>
            <a:endParaRPr b="1">
              <a:solidFill>
                <a:srgbClr val="FFFF00"/>
              </a:solidFill>
            </a:endParaRPr>
          </a:p>
        </p:txBody>
      </p:sp>
      <p:pic>
        <p:nvPicPr>
          <p:cNvPr id="149" name="Google Shape;149;g268f2d38aa1_1_125"/>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graphicFrame>
        <p:nvGraphicFramePr>
          <p:cNvPr id="150" name="Google Shape;150;g268f2d38aa1_1_125"/>
          <p:cNvGraphicFramePr/>
          <p:nvPr/>
        </p:nvGraphicFramePr>
        <p:xfrm>
          <a:off x="1726415" y="1437895"/>
          <a:ext cx="3000000" cy="3000000"/>
        </p:xfrm>
        <a:graphic>
          <a:graphicData uri="http://schemas.openxmlformats.org/drawingml/2006/table">
            <a:tbl>
              <a:tblPr bandRow="1" firstRow="1">
                <a:noFill/>
                <a:tableStyleId>{6E6FB7FD-00B6-420F-8A7E-2AB6EA0E386D}</a:tableStyleId>
              </a:tblPr>
              <a:tblGrid>
                <a:gridCol w="2839450"/>
                <a:gridCol w="2935950"/>
              </a:tblGrid>
              <a:tr h="2801600">
                <a:tc>
                  <a:txBody>
                    <a:bodyPr/>
                    <a:lstStyle/>
                    <a:p>
                      <a:pPr indent="0" lvl="0" marL="0" marR="0" rtl="0" algn="l">
                        <a:lnSpc>
                          <a:spcPct val="100000"/>
                        </a:lnSpc>
                        <a:spcBef>
                          <a:spcPts val="0"/>
                        </a:spcBef>
                        <a:spcAft>
                          <a:spcPts val="0"/>
                        </a:spcAft>
                        <a:buClr>
                          <a:srgbClr val="000000"/>
                        </a:buClr>
                        <a:buSzPts val="2800"/>
                        <a:buFont typeface="Arial"/>
                        <a:buNone/>
                      </a:pPr>
                      <a:r>
                        <a:rPr lang="en-US" sz="1400" u="none" cap="none" strike="noStrike">
                          <a:latin typeface="Roboto"/>
                          <a:ea typeface="Roboto"/>
                          <a:cs typeface="Roboto"/>
                          <a:sym typeface="Roboto"/>
                        </a:rPr>
                        <a:t>            </a:t>
                      </a:r>
                      <a:endParaRPr sz="1800" u="none" cap="none" strike="noStrike"/>
                    </a:p>
                    <a:p>
                      <a:pPr indent="0" lvl="0" marL="0" marR="0" rtl="0" algn="l">
                        <a:lnSpc>
                          <a:spcPct val="100000"/>
                        </a:lnSpc>
                        <a:spcBef>
                          <a:spcPts val="0"/>
                        </a:spcBef>
                        <a:spcAft>
                          <a:spcPts val="0"/>
                        </a:spcAft>
                        <a:buClr>
                          <a:srgbClr val="000000"/>
                        </a:buClr>
                        <a:buSzPts val="2800"/>
                        <a:buFont typeface="Arial"/>
                        <a:buNone/>
                      </a:pPr>
                      <a:r>
                        <a:rPr b="0" lang="en-US" sz="1800" u="none" cap="none" strike="noStrike">
                          <a:latin typeface="Roboto"/>
                          <a:ea typeface="Roboto"/>
                          <a:cs typeface="Roboto"/>
                          <a:sym typeface="Roboto"/>
                        </a:rPr>
                        <a:t>               Hardware</a:t>
                      </a:r>
                      <a:endParaRPr sz="1800" u="none" cap="none" strike="noStrike"/>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800"/>
                        <a:buFont typeface="Noto Sans Symbols"/>
                        <a:buChar char="⮚"/>
                      </a:pPr>
                      <a:r>
                        <a:rPr b="0" lang="en-US" sz="1800" u="none" cap="none" strike="noStrike">
                          <a:latin typeface="Roboto"/>
                          <a:ea typeface="Roboto"/>
                          <a:cs typeface="Roboto"/>
                          <a:sym typeface="Roboto"/>
                        </a:rPr>
                        <a:t>Ram  : At least 4GB</a:t>
                      </a:r>
                      <a:endParaRPr sz="1800" u="none" cap="none" strike="noStrike"/>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800"/>
                        <a:buFont typeface="Noto Sans Symbols"/>
                        <a:buChar char="⮚"/>
                      </a:pPr>
                      <a:r>
                        <a:rPr b="0" lang="en-US" sz="1800" u="none" cap="none" strike="noStrike">
                          <a:latin typeface="Roboto"/>
                          <a:ea typeface="Roboto"/>
                          <a:cs typeface="Roboto"/>
                          <a:sym typeface="Roboto"/>
                        </a:rPr>
                        <a:t>Diskspace : 2GB</a:t>
                      </a:r>
                      <a:endParaRPr sz="1800" u="none" cap="none" strike="noStrike"/>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800"/>
                        <a:buFont typeface="Noto Sans Symbols"/>
                        <a:buChar char="⮚"/>
                      </a:pPr>
                      <a:r>
                        <a:rPr b="0" lang="en-US" sz="1800" u="none" cap="none" strike="noStrike">
                          <a:latin typeface="Roboto"/>
                          <a:ea typeface="Roboto"/>
                          <a:cs typeface="Roboto"/>
                          <a:sym typeface="Roboto"/>
                        </a:rPr>
                        <a:t> </a:t>
                      </a:r>
                      <a:r>
                        <a:rPr b="0" i="0" lang="en-US" sz="1800" u="none" cap="none" strike="noStrike">
                          <a:solidFill>
                            <a:srgbClr val="000000"/>
                          </a:solidFill>
                          <a:latin typeface="Roboto"/>
                          <a:ea typeface="Roboto"/>
                          <a:cs typeface="Roboto"/>
                          <a:sym typeface="Roboto"/>
                        </a:rPr>
                        <a:t>Processor : Minimum intel i3 </a:t>
                      </a:r>
                      <a:endParaRPr sz="1800" u="none" cap="none" strike="noStrike"/>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Roboto"/>
                          <a:ea typeface="Roboto"/>
                          <a:cs typeface="Roboto"/>
                          <a:sym typeface="Roboto"/>
                        </a:rPr>
                        <a:t> generation or above</a:t>
                      </a:r>
                      <a:endParaRPr sz="1800" u="none" cap="none" strike="noStrike"/>
                    </a:p>
                    <a:p>
                      <a:pPr indent="-171450" lvl="0" marL="285750" marR="0" rtl="0" algn="l">
                        <a:lnSpc>
                          <a:spcPct val="100000"/>
                        </a:lnSpc>
                        <a:spcBef>
                          <a:spcPts val="0"/>
                        </a:spcBef>
                        <a:spcAft>
                          <a:spcPts val="0"/>
                        </a:spcAft>
                        <a:buClr>
                          <a:srgbClr val="000000"/>
                        </a:buClr>
                        <a:buSzPts val="1800"/>
                        <a:buFont typeface="Noto Sans Symbols"/>
                        <a:buNone/>
                      </a:pPr>
                      <a:r>
                        <a:t/>
                      </a:r>
                      <a:endParaRPr b="0" sz="1800" u="none" cap="none" strike="noStrike">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800"/>
                        <a:buFont typeface="Noto Sans Symbols"/>
                        <a:buChar char="⮚"/>
                      </a:pPr>
                      <a:r>
                        <a:rPr b="0" lang="en-US" sz="1800" u="none" cap="none" strike="noStrike">
                          <a:latin typeface="Roboto"/>
                          <a:ea typeface="Roboto"/>
                          <a:cs typeface="Roboto"/>
                          <a:sym typeface="Roboto"/>
                        </a:rPr>
                        <a:t>Laptop,Pc</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SzPts val="1400"/>
                        <a:buFont typeface="Calibri"/>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2800"/>
                        <a:buFont typeface="Arial"/>
                        <a:buNone/>
                      </a:pPr>
                      <a:r>
                        <a:rPr lang="en-US" sz="1400" u="none" cap="none" strike="noStrike"/>
                        <a:t>          </a:t>
                      </a:r>
                      <a:endParaRPr sz="1800" u="none" cap="none" strike="noStrike"/>
                    </a:p>
                    <a:p>
                      <a:pPr indent="0" lvl="0" marL="0" marR="0" rtl="0" algn="l">
                        <a:lnSpc>
                          <a:spcPct val="100000"/>
                        </a:lnSpc>
                        <a:spcBef>
                          <a:spcPts val="0"/>
                        </a:spcBef>
                        <a:spcAft>
                          <a:spcPts val="0"/>
                        </a:spcAft>
                        <a:buClr>
                          <a:srgbClr val="000000"/>
                        </a:buClr>
                        <a:buSzPts val="2800"/>
                        <a:buFont typeface="Arial"/>
                        <a:buNone/>
                      </a:pPr>
                      <a:r>
                        <a:rPr lang="en-US" sz="1400" u="none" cap="none" strike="noStrike">
                          <a:latin typeface="Roboto"/>
                          <a:ea typeface="Roboto"/>
                          <a:cs typeface="Roboto"/>
                          <a:sym typeface="Roboto"/>
                        </a:rPr>
                        <a:t>               </a:t>
                      </a:r>
                      <a:r>
                        <a:rPr b="0" lang="en-US" sz="1800" u="none" cap="none" strike="noStrike">
                          <a:latin typeface="Roboto"/>
                          <a:ea typeface="Roboto"/>
                          <a:cs typeface="Roboto"/>
                          <a:sym typeface="Roboto"/>
                        </a:rPr>
                        <a:t>Software</a:t>
                      </a:r>
                      <a:endParaRPr b="0" sz="1400" u="none" cap="none" strike="noStrike">
                        <a:latin typeface="Roboto"/>
                        <a:ea typeface="Roboto"/>
                        <a:cs typeface="Roboto"/>
                        <a:sym typeface="Roboto"/>
                      </a:endParaRPr>
                    </a:p>
                    <a:p>
                      <a:pPr indent="-196850" lvl="0" marL="28575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800"/>
                        <a:buFont typeface="Noto Sans Symbols"/>
                        <a:buChar char="⮚"/>
                      </a:pPr>
                      <a:r>
                        <a:rPr b="0" lang="en-US" sz="1800" u="none" cap="none" strike="noStrike">
                          <a:latin typeface="Roboto"/>
                          <a:ea typeface="Roboto"/>
                          <a:cs typeface="Roboto"/>
                          <a:sym typeface="Roboto"/>
                        </a:rPr>
                        <a:t> Intellij IDEA</a:t>
                      </a:r>
                      <a:endParaRPr sz="1800" u="none" cap="none" strike="noStrike"/>
                    </a:p>
                    <a:p>
                      <a:pPr indent="-171450" lvl="0" marL="285750" marR="0" rtl="0" algn="l">
                        <a:lnSpc>
                          <a:spcPct val="100000"/>
                        </a:lnSpc>
                        <a:spcBef>
                          <a:spcPts val="0"/>
                        </a:spcBef>
                        <a:spcAft>
                          <a:spcPts val="0"/>
                        </a:spcAft>
                        <a:buClr>
                          <a:srgbClr val="000000"/>
                        </a:buClr>
                        <a:buSzPts val="1800"/>
                        <a:buFont typeface="Noto Sans Symbols"/>
                        <a:buNone/>
                      </a:pPr>
                      <a:r>
                        <a:t/>
                      </a:r>
                      <a:endParaRPr b="0" sz="1800" u="none" cap="none" strike="noStrike">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800"/>
                        <a:buFont typeface="Noto Sans Symbols"/>
                        <a:buChar char="⮚"/>
                      </a:pPr>
                      <a:r>
                        <a:rPr b="0" lang="en-US" sz="1800" u="none" cap="none" strike="noStrike">
                          <a:latin typeface="Roboto"/>
                          <a:ea typeface="Roboto"/>
                          <a:cs typeface="Roboto"/>
                          <a:sym typeface="Roboto"/>
                        </a:rPr>
                        <a:t> Git and Github</a:t>
                      </a:r>
                      <a:endParaRPr b="0" sz="1800" u="none" cap="none" strike="noStrike">
                        <a:latin typeface="Roboto"/>
                        <a:ea typeface="Roboto"/>
                        <a:cs typeface="Roboto"/>
                        <a:sym typeface="Roboto"/>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sz="1800" u="none" cap="none" strike="noStrike">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800"/>
                        <a:buFont typeface="Noto Sans Symbols"/>
                        <a:buChar char="⮚"/>
                      </a:pPr>
                      <a:r>
                        <a:rPr b="0" lang="en-US" sz="1800" u="none" cap="none" strike="noStrike">
                          <a:latin typeface="Roboto"/>
                          <a:ea typeface="Roboto"/>
                          <a:cs typeface="Roboto"/>
                          <a:sym typeface="Roboto"/>
                        </a:rPr>
                        <a:t> Mysql</a:t>
                      </a:r>
                      <a:endParaRPr b="0" sz="18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Noto Sans Symbols"/>
                        <a:buNone/>
                      </a:pPr>
                      <a:r>
                        <a:t/>
                      </a:r>
                      <a:endParaRPr b="0" sz="1800" u="none" cap="none" strike="noStrike">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800"/>
                        <a:buFont typeface="Noto Sans Symbols"/>
                        <a:buChar char="⮚"/>
                      </a:pPr>
                      <a:r>
                        <a:rPr b="0" lang="en-US" sz="1800" u="none" cap="none" strike="noStrike">
                          <a:latin typeface="Roboto"/>
                          <a:ea typeface="Roboto"/>
                          <a:cs typeface="Roboto"/>
                          <a:sym typeface="Roboto"/>
                        </a:rPr>
                        <a:t> Language :</a:t>
                      </a:r>
                      <a:r>
                        <a:rPr b="0" lang="en-US" sz="1800">
                          <a:latin typeface="Roboto"/>
                          <a:ea typeface="Roboto"/>
                          <a:cs typeface="Roboto"/>
                          <a:sym typeface="Roboto"/>
                        </a:rPr>
                        <a:t> Html,Css,Javascript</a:t>
                      </a:r>
                      <a:endParaRPr b="0" sz="1800" u="none" cap="none" strike="noStrike">
                        <a:latin typeface="Roboto"/>
                        <a:ea typeface="Roboto"/>
                        <a:cs typeface="Roboto"/>
                        <a:sym typeface="Roboto"/>
                      </a:endParaRPr>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6"/>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00"/>
                </a:solidFill>
              </a:rPr>
              <a:t> Proposed  Methodology </a:t>
            </a:r>
            <a:endParaRPr>
              <a:solidFill>
                <a:srgbClr val="FFFF00"/>
              </a:solidFill>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156" name="Google Shape;156;p6"/>
          <p:cNvSpPr txBox="1"/>
          <p:nvPr>
            <p:ph idx="4294967295" type="body"/>
          </p:nvPr>
        </p:nvSpPr>
        <p:spPr>
          <a:xfrm>
            <a:off x="311700" y="1529225"/>
            <a:ext cx="8520600" cy="3446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US" sz="1800">
                <a:solidFill>
                  <a:schemeClr val="lt1"/>
                </a:solidFill>
                <a:latin typeface="Times New Roman"/>
                <a:ea typeface="Times New Roman"/>
                <a:cs typeface="Times New Roman"/>
                <a:sym typeface="Times New Roman"/>
              </a:rPr>
              <a:t> Rates</a:t>
            </a:r>
            <a:endParaRPr sz="1400">
              <a:solidFill>
                <a:srgbClr val="000000"/>
              </a:solidFill>
              <a:latin typeface="Merriweather"/>
              <a:ea typeface="Merriweather"/>
              <a:cs typeface="Merriweather"/>
              <a:sym typeface="Merriweather"/>
            </a:endParaRPr>
          </a:p>
        </p:txBody>
      </p:sp>
      <p:sp>
        <p:nvSpPr>
          <p:cNvPr id="157" name="Google Shape;157;p6"/>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58" name="Google Shape;158;p6"/>
          <p:cNvSpPr txBox="1"/>
          <p:nvPr>
            <p:ph idx="4294967295" type="body"/>
          </p:nvPr>
        </p:nvSpPr>
        <p:spPr>
          <a:xfrm>
            <a:off x="66907" y="1344875"/>
            <a:ext cx="8997443" cy="363075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US" sz="1600">
                <a:solidFill>
                  <a:srgbClr val="000000"/>
                </a:solidFill>
                <a:latin typeface="Times New Roman"/>
                <a:ea typeface="Times New Roman"/>
                <a:cs typeface="Times New Roman"/>
                <a:sym typeface="Times New Roman"/>
              </a:rPr>
              <a:t>Machine Learning Model: </a:t>
            </a:r>
            <a:endParaRPr/>
          </a:p>
          <a:p>
            <a:pPr indent="-330200" lvl="0" marL="457200" rtl="0" algn="just">
              <a:lnSpc>
                <a:spcPct val="100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Develop a smart machine learning model.</a:t>
            </a:r>
            <a:endParaRPr/>
          </a:p>
          <a:p>
            <a:pPr indent="-330200" lvl="0" marL="457200" rtl="0" algn="just">
              <a:lnSpc>
                <a:spcPct val="100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Predicts the likelihood of an patient’s diseases.</a:t>
            </a:r>
            <a:endParaRPr sz="16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800"/>
              <a:buNone/>
            </a:pPr>
            <a:r>
              <a:rPr lang="en-US" sz="1600">
                <a:solidFill>
                  <a:srgbClr val="000000"/>
                </a:solidFill>
                <a:latin typeface="Times New Roman"/>
                <a:ea typeface="Times New Roman"/>
                <a:cs typeface="Times New Roman"/>
                <a:sym typeface="Times New Roman"/>
              </a:rPr>
              <a:t>Specialized Chatbot Website: </a:t>
            </a:r>
            <a:endParaRPr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Create a dedicated website application for athletes.</a:t>
            </a:r>
            <a:endParaRPr/>
          </a:p>
          <a:p>
            <a:pPr indent="-330200" lvl="0" marL="457200" rtl="0" algn="just">
              <a:lnSpc>
                <a:spcPct val="115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Designed to assist patients in case of minor injuries.</a:t>
            </a:r>
            <a:endParaRPr/>
          </a:p>
          <a:p>
            <a:pPr indent="-330200" lvl="0" marL="457200" rtl="0" algn="just">
              <a:lnSpc>
                <a:spcPct val="115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Provides a fast and efficient way to locate the nearest hospital with expertise in treating major/serious diseases.</a:t>
            </a:r>
            <a:endParaRPr sz="16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800"/>
              <a:buNone/>
            </a:pPr>
            <a:r>
              <a:rPr lang="en-US" sz="1600">
                <a:solidFill>
                  <a:srgbClr val="000000"/>
                </a:solidFill>
                <a:latin typeface="Times New Roman"/>
                <a:ea typeface="Times New Roman"/>
                <a:cs typeface="Times New Roman"/>
                <a:sym typeface="Times New Roman"/>
              </a:rPr>
              <a:t>Objectives:</a:t>
            </a:r>
            <a:endParaRPr/>
          </a:p>
          <a:p>
            <a:pPr indent="-330200" lvl="0" marL="457200" rtl="0" algn="just">
              <a:lnSpc>
                <a:spcPct val="115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Enhance healthcare chatbot  safety by predicting potential injuries.</a:t>
            </a:r>
            <a:endParaRPr/>
          </a:p>
          <a:p>
            <a:pPr indent="-330200" lvl="0" marL="457200" rtl="0" algn="just">
              <a:lnSpc>
                <a:spcPct val="115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Facilitate quick access to medical assistance and suitable treatment for patients.</a:t>
            </a:r>
            <a:endParaRPr sz="1600">
              <a:solidFill>
                <a:srgbClr val="000000"/>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Contribute to overall patients well-being.</a:t>
            </a:r>
            <a:endParaRPr sz="16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rgbClr val="000000"/>
              </a:buClr>
              <a:buSzPts val="1400"/>
              <a:buFont typeface="Arial"/>
              <a:buNone/>
            </a:pPr>
            <a:r>
              <a:t/>
            </a:r>
            <a:endParaRPr sz="12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rgbClr val="000000"/>
              </a:buClr>
              <a:buSzPts val="1400"/>
              <a:buFont typeface="Arial"/>
              <a:buNone/>
            </a:pPr>
            <a:r>
              <a:t/>
            </a:r>
            <a:endParaRPr sz="12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rgbClr val="000000"/>
              </a:buClr>
              <a:buSzPts val="1400"/>
              <a:buFont typeface="Arial"/>
              <a:buNone/>
            </a:pPr>
            <a:r>
              <a:t/>
            </a:r>
            <a:endParaRPr sz="12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l">
              <a:lnSpc>
                <a:spcPct val="115000"/>
              </a:lnSpc>
              <a:spcBef>
                <a:spcPts val="0"/>
              </a:spcBef>
              <a:spcAft>
                <a:spcPts val="0"/>
              </a:spcAft>
              <a:buClr>
                <a:srgbClr val="000000"/>
              </a:buClr>
              <a:buSzPts val="1400"/>
              <a:buFont typeface="Arial"/>
              <a:buNone/>
            </a:pPr>
            <a:r>
              <a:t/>
            </a:r>
            <a:endParaRPr sz="1900"/>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l">
              <a:lnSpc>
                <a:spcPct val="115000"/>
              </a:lnSpc>
              <a:spcBef>
                <a:spcPts val="0"/>
              </a:spcBef>
              <a:spcAft>
                <a:spcPts val="0"/>
              </a:spcAft>
              <a:buSzPts val="1300"/>
              <a:buNone/>
            </a:pPr>
            <a:r>
              <a:t/>
            </a:r>
            <a:endParaRPr sz="1500"/>
          </a:p>
        </p:txBody>
      </p:sp>
      <p:pic>
        <p:nvPicPr>
          <p:cNvPr id="159" name="Google Shape;159;p6"/>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US">
                <a:solidFill>
                  <a:srgbClr val="FFFF00"/>
                </a:solidFill>
              </a:rPr>
              <a:t>Proposed </a:t>
            </a:r>
            <a:r>
              <a:rPr lang="en-US">
                <a:solidFill>
                  <a:srgbClr val="FFFF00"/>
                </a:solidFill>
              </a:rPr>
              <a:t>Methodology</a:t>
            </a:r>
            <a:endParaRPr>
              <a:solidFill>
                <a:srgbClr val="FFFF00"/>
              </a:solidFill>
            </a:endParaRPr>
          </a:p>
        </p:txBody>
      </p:sp>
      <p:sp>
        <p:nvSpPr>
          <p:cNvPr id="165" name="Google Shape;165;p13"/>
          <p:cNvSpPr txBox="1"/>
          <p:nvPr/>
        </p:nvSpPr>
        <p:spPr>
          <a:xfrm>
            <a:off x="405075" y="1773650"/>
            <a:ext cx="8427300" cy="3114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200"/>
              </a:spcBef>
              <a:spcAft>
                <a:spcPts val="0"/>
              </a:spcAft>
              <a:buNone/>
            </a:pPr>
            <a:r>
              <a:rPr b="0" i="0" lang="en-US" sz="1800" u="sng" cap="none" strike="noStrike">
                <a:solidFill>
                  <a:schemeClr val="dk1"/>
                </a:solidFill>
                <a:latin typeface="Times New Roman"/>
                <a:ea typeface="Times New Roman"/>
                <a:cs typeface="Times New Roman"/>
                <a:sym typeface="Times New Roman"/>
              </a:rPr>
              <a:t>To predict patients disease and recommend nearby medical facilities, steps are :</a:t>
            </a:r>
            <a:endParaRPr/>
          </a:p>
          <a:p>
            <a:pPr indent="-330200" lvl="0" marL="457200" marR="0" rtl="0" algn="just">
              <a:lnSpc>
                <a:spcPct val="100000"/>
              </a:lnSpc>
              <a:spcBef>
                <a:spcPts val="1200"/>
              </a:spcBef>
              <a:spcAft>
                <a:spcPts val="0"/>
              </a:spcAft>
              <a:buClr>
                <a:schemeClr val="dk1"/>
              </a:buClr>
              <a:buSzPts val="16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Collect historical diseases and relevant data.</a:t>
            </a:r>
            <a:endParaRPr/>
          </a:p>
          <a:p>
            <a:pPr indent="-330200" lvl="0" marL="457200" marR="0" rtl="0" algn="just">
              <a:lnSpc>
                <a:spcPct val="100000"/>
              </a:lnSpc>
              <a:spcBef>
                <a:spcPts val="0"/>
              </a:spcBef>
              <a:spcAft>
                <a:spcPts val="0"/>
              </a:spcAft>
              <a:buClr>
                <a:schemeClr val="dk1"/>
              </a:buClr>
              <a:buSzPts val="16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Clean and preprocess the data, then engineer features.</a:t>
            </a:r>
            <a:endParaRPr/>
          </a:p>
          <a:p>
            <a:pPr indent="-330200" lvl="0" marL="457200" marR="0" rtl="0" algn="just">
              <a:lnSpc>
                <a:spcPct val="100000"/>
              </a:lnSpc>
              <a:spcBef>
                <a:spcPts val="0"/>
              </a:spcBef>
              <a:spcAft>
                <a:spcPts val="0"/>
              </a:spcAft>
              <a:buClr>
                <a:schemeClr val="dk1"/>
              </a:buClr>
              <a:buSzPts val="16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Develop a machine learning model and validate it.</a:t>
            </a:r>
            <a:endParaRPr/>
          </a:p>
          <a:p>
            <a:pPr indent="-330200" lvl="0" marL="457200" marR="0" rtl="0" algn="just">
              <a:lnSpc>
                <a:spcPct val="100000"/>
              </a:lnSpc>
              <a:spcBef>
                <a:spcPts val="0"/>
              </a:spcBef>
              <a:spcAft>
                <a:spcPts val="0"/>
              </a:spcAft>
              <a:buClr>
                <a:schemeClr val="dk1"/>
              </a:buClr>
              <a:buSzPts val="16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Use this model to predict the likelihood of diseases .</a:t>
            </a:r>
            <a:endParaRPr/>
          </a:p>
          <a:p>
            <a:pPr indent="-330200" lvl="0" marL="457200" marR="0" rtl="0" algn="just">
              <a:lnSpc>
                <a:spcPct val="100000"/>
              </a:lnSpc>
              <a:spcBef>
                <a:spcPts val="0"/>
              </a:spcBef>
              <a:spcAft>
                <a:spcPts val="0"/>
              </a:spcAft>
              <a:buClr>
                <a:schemeClr val="dk1"/>
              </a:buClr>
              <a:buSzPts val="16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Integrate geographical data to identify the nearest medical facilities.</a:t>
            </a:r>
            <a:endParaRPr/>
          </a:p>
          <a:p>
            <a:pPr indent="-330200" lvl="0" marL="457200" marR="0" rtl="0" algn="just">
              <a:lnSpc>
                <a:spcPct val="100000"/>
              </a:lnSpc>
              <a:spcBef>
                <a:spcPts val="0"/>
              </a:spcBef>
              <a:spcAft>
                <a:spcPts val="0"/>
              </a:spcAft>
              <a:buClr>
                <a:schemeClr val="dk1"/>
              </a:buClr>
              <a:buSzPts val="16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Continuously update and improve the system while addressing ethical concerns.</a:t>
            </a:r>
            <a:endParaRPr/>
          </a:p>
          <a:p>
            <a:pPr indent="-330200" lvl="0" marL="457200" marR="0" rtl="0" algn="just">
              <a:lnSpc>
                <a:spcPct val="100000"/>
              </a:lnSpc>
              <a:spcBef>
                <a:spcPts val="0"/>
              </a:spcBef>
              <a:spcAft>
                <a:spcPts val="0"/>
              </a:spcAft>
              <a:buClr>
                <a:schemeClr val="dk1"/>
              </a:buClr>
              <a:buSzPts val="16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Design a user-friendly interface for data input and information access.</a:t>
            </a:r>
            <a:endParaRPr/>
          </a:p>
          <a:p>
            <a:pPr indent="-330200" lvl="0" marL="457200" marR="0" rtl="0" algn="just">
              <a:lnSpc>
                <a:spcPct val="100000"/>
              </a:lnSpc>
              <a:spcBef>
                <a:spcPts val="0"/>
              </a:spcBef>
              <a:spcAft>
                <a:spcPts val="0"/>
              </a:spcAft>
              <a:buClr>
                <a:schemeClr val="dk1"/>
              </a:buClr>
              <a:buSzPts val="16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Thoroughly test and validate the system.</a:t>
            </a:r>
            <a:endParaRPr b="0" i="0" sz="1800" u="none" cap="none" strike="noStrike">
              <a:solidFill>
                <a:schemeClr val="dk1"/>
              </a:solidFill>
              <a:latin typeface="Times New Roman"/>
              <a:ea typeface="Times New Roman"/>
              <a:cs typeface="Times New Roman"/>
              <a:sym typeface="Times New Roman"/>
            </a:endParaRPr>
          </a:p>
        </p:txBody>
      </p:sp>
      <p:pic>
        <p:nvPicPr>
          <p:cNvPr id="166" name="Google Shape;166;p13"/>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1384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Kailash</dc:creator>
</cp:coreProperties>
</file>